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54"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6858000" cx="12192000"/>
  <p:notesSz cx="6858000" cy="9144000"/>
  <p:embeddedFontLst>
    <p:embeddedFont>
      <p:font typeface="Robo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0">
          <p15:clr>
            <a:srgbClr val="A4A3A4"/>
          </p15:clr>
        </p15:guide>
        <p15:guide id="2" orient="horz" pos="3408">
          <p15:clr>
            <a:srgbClr val="A4A3A4"/>
          </p15:clr>
        </p15:guide>
        <p15:guide id="3" pos="6936">
          <p15:clr>
            <a:srgbClr val="A4A3A4"/>
          </p15:clr>
        </p15:guide>
        <p15:guide id="4" pos="744">
          <p15:clr>
            <a:srgbClr val="A4A3A4"/>
          </p15:clr>
        </p15:guide>
      </p15:sldGuideLst>
    </p:ext>
    <p:ext uri="http://customooxmlschemas.google.com/">
      <go:slidesCustomData xmlns:go="http://customooxmlschemas.google.com/" r:id="rId70" roundtripDataSignature="AMtx7mgUeJDe2niAqzyJF8GMwQHA4n8e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0" orient="horz"/>
        <p:guide pos="3408" orient="horz"/>
        <p:guide pos="6936"/>
        <p:guide pos="7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customschemas.google.com/relationships/presentationmetadata" Target="meta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Roboto-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italic.fntdata"/><Relationship Id="rId23" Type="http://schemas.openxmlformats.org/officeDocument/2006/relationships/slide" Target="slides/slide15.xml"/><Relationship Id="rId67" Type="http://schemas.openxmlformats.org/officeDocument/2006/relationships/font" Target="fonts/Roboto-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5892df120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25892df12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5892df12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5892df12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125892df12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25892df12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25892df12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25892df12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5892df12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5892df120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125892df120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5892df120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25892df120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125892df120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25892df120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25892df120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125892df120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25892df12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25892df120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125892df120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5892df12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5892df120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125892df120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5892df12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25892df12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125892df12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892df120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892df120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125892df120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5892df120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25892df120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125892df120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25892df120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25892df120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125892df120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5892df120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25892df120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25892df120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25892df120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125892df120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5892df120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25892df120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25892df120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25892df120_3_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125892df120_3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25892df120_3_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125892df120_3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25892df120_3_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g125892df120_3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25892df120_3_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125892df120_3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25892df120_3_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g125892df120_3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25892df120_3_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g125892df120_3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25892df120_3_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g125892df120_3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25892df120_3_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g125892df120_3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22371a6f3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122371a6f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22371a6f3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122371a6f3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2371a6f3b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122371a6f3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2371a6f3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122371a6f3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892df120_9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g125892df120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6" name="Shape 16"/>
        <p:cNvGrpSpPr/>
        <p:nvPr/>
      </p:nvGrpSpPr>
      <p:grpSpPr>
        <a:xfrm>
          <a:off x="0" y="0"/>
          <a:ext cx="0" cy="0"/>
          <a:chOff x="0" y="0"/>
          <a:chExt cx="0" cy="0"/>
        </a:xfrm>
      </p:grpSpPr>
      <p:sp>
        <p:nvSpPr>
          <p:cNvPr id="17" name="Google Shape;17;p31"/>
          <p:cNvSpPr/>
          <p:nvPr/>
        </p:nvSpPr>
        <p:spPr>
          <a:xfrm>
            <a:off x="10975571" y="6102947"/>
            <a:ext cx="919941" cy="65419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18" name="Google Shape;18;p31"/>
          <p:cNvSpPr/>
          <p:nvPr/>
        </p:nvSpPr>
        <p:spPr>
          <a:xfrm>
            <a:off x="461" y="100853"/>
            <a:ext cx="12191537" cy="665629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19" name="Google Shape;19;p31"/>
          <p:cNvSpPr/>
          <p:nvPr/>
        </p:nvSpPr>
        <p:spPr>
          <a:xfrm>
            <a:off x="10975571" y="6102947"/>
            <a:ext cx="919941" cy="65419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20" name="Google Shape;20;p3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1"/>
          <p:cNvSpPr txBox="1"/>
          <p:nvPr>
            <p:ph idx="10" type="dt"/>
          </p:nvPr>
        </p:nvSpPr>
        <p:spPr>
          <a:xfrm>
            <a:off x="609600" y="6377940"/>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1"/>
          <p:cNvSpPr txBox="1"/>
          <p:nvPr>
            <p:ph idx="12" type="sldNum"/>
          </p:nvPr>
        </p:nvSpPr>
        <p:spPr>
          <a:xfrm>
            <a:off x="261389" y="6385786"/>
            <a:ext cx="280939" cy="143757"/>
          </a:xfrm>
          <a:prstGeom prst="rect">
            <a:avLst/>
          </a:prstGeom>
          <a:noFill/>
          <a:ln>
            <a:noFill/>
          </a:ln>
        </p:spPr>
        <p:txBody>
          <a:bodyPr anchorCtr="0" anchor="t" bIns="0" lIns="0" spcFirstLastPara="1" rIns="0" wrap="square" tIns="0">
            <a:spAutoFit/>
          </a:bodyPr>
          <a:lstStyle>
            <a:lvl1pPr indent="0" lvl="0" marL="33619" marR="0" algn="l">
              <a:lnSpc>
                <a:spcPct val="119464"/>
              </a:lnSpc>
              <a:spcBef>
                <a:spcPts val="0"/>
              </a:spcBef>
              <a:buNone/>
              <a:defRPr b="0" i="0" sz="971">
                <a:solidFill>
                  <a:srgbClr val="7E7E7E"/>
                </a:solidFill>
                <a:latin typeface="Arial"/>
                <a:ea typeface="Arial"/>
                <a:cs typeface="Arial"/>
                <a:sym typeface="Arial"/>
              </a:defRPr>
            </a:lvl1pPr>
            <a:lvl2pPr indent="0" lvl="1" marL="33619" marR="0" algn="l">
              <a:lnSpc>
                <a:spcPct val="119464"/>
              </a:lnSpc>
              <a:spcBef>
                <a:spcPts val="0"/>
              </a:spcBef>
              <a:buNone/>
              <a:defRPr b="0" i="0" sz="971">
                <a:solidFill>
                  <a:srgbClr val="7E7E7E"/>
                </a:solidFill>
                <a:latin typeface="Arial"/>
                <a:ea typeface="Arial"/>
                <a:cs typeface="Arial"/>
                <a:sym typeface="Arial"/>
              </a:defRPr>
            </a:lvl2pPr>
            <a:lvl3pPr indent="0" lvl="2" marL="33619" marR="0" algn="l">
              <a:lnSpc>
                <a:spcPct val="119464"/>
              </a:lnSpc>
              <a:spcBef>
                <a:spcPts val="0"/>
              </a:spcBef>
              <a:buNone/>
              <a:defRPr b="0" i="0" sz="971">
                <a:solidFill>
                  <a:srgbClr val="7E7E7E"/>
                </a:solidFill>
                <a:latin typeface="Arial"/>
                <a:ea typeface="Arial"/>
                <a:cs typeface="Arial"/>
                <a:sym typeface="Arial"/>
              </a:defRPr>
            </a:lvl3pPr>
            <a:lvl4pPr indent="0" lvl="3" marL="33619" marR="0" algn="l">
              <a:lnSpc>
                <a:spcPct val="119464"/>
              </a:lnSpc>
              <a:spcBef>
                <a:spcPts val="0"/>
              </a:spcBef>
              <a:buNone/>
              <a:defRPr b="0" i="0" sz="971">
                <a:solidFill>
                  <a:srgbClr val="7E7E7E"/>
                </a:solidFill>
                <a:latin typeface="Arial"/>
                <a:ea typeface="Arial"/>
                <a:cs typeface="Arial"/>
                <a:sym typeface="Arial"/>
              </a:defRPr>
            </a:lvl4pPr>
            <a:lvl5pPr indent="0" lvl="4" marL="33619" marR="0" algn="l">
              <a:lnSpc>
                <a:spcPct val="119464"/>
              </a:lnSpc>
              <a:spcBef>
                <a:spcPts val="0"/>
              </a:spcBef>
              <a:buNone/>
              <a:defRPr b="0" i="0" sz="971">
                <a:solidFill>
                  <a:srgbClr val="7E7E7E"/>
                </a:solidFill>
                <a:latin typeface="Arial"/>
                <a:ea typeface="Arial"/>
                <a:cs typeface="Arial"/>
                <a:sym typeface="Arial"/>
              </a:defRPr>
            </a:lvl5pPr>
            <a:lvl6pPr indent="0" lvl="5" marL="33619" marR="0" algn="l">
              <a:lnSpc>
                <a:spcPct val="119464"/>
              </a:lnSpc>
              <a:spcBef>
                <a:spcPts val="0"/>
              </a:spcBef>
              <a:buNone/>
              <a:defRPr b="0" i="0" sz="971">
                <a:solidFill>
                  <a:srgbClr val="7E7E7E"/>
                </a:solidFill>
                <a:latin typeface="Arial"/>
                <a:ea typeface="Arial"/>
                <a:cs typeface="Arial"/>
                <a:sym typeface="Arial"/>
              </a:defRPr>
            </a:lvl6pPr>
            <a:lvl7pPr indent="0" lvl="6" marL="33619" marR="0" algn="l">
              <a:lnSpc>
                <a:spcPct val="119464"/>
              </a:lnSpc>
              <a:spcBef>
                <a:spcPts val="0"/>
              </a:spcBef>
              <a:buNone/>
              <a:defRPr b="0" i="0" sz="971">
                <a:solidFill>
                  <a:srgbClr val="7E7E7E"/>
                </a:solidFill>
                <a:latin typeface="Arial"/>
                <a:ea typeface="Arial"/>
                <a:cs typeface="Arial"/>
                <a:sym typeface="Arial"/>
              </a:defRPr>
            </a:lvl7pPr>
            <a:lvl8pPr indent="0" lvl="7" marL="33619" marR="0" algn="l">
              <a:lnSpc>
                <a:spcPct val="119464"/>
              </a:lnSpc>
              <a:spcBef>
                <a:spcPts val="0"/>
              </a:spcBef>
              <a:buNone/>
              <a:defRPr b="0" i="0" sz="971">
                <a:solidFill>
                  <a:srgbClr val="7E7E7E"/>
                </a:solidFill>
                <a:latin typeface="Arial"/>
                <a:ea typeface="Arial"/>
                <a:cs typeface="Arial"/>
                <a:sym typeface="Arial"/>
              </a:defRPr>
            </a:lvl8pPr>
            <a:lvl9pPr indent="0" lvl="8" marL="33619" marR="0" algn="l">
              <a:lnSpc>
                <a:spcPct val="119464"/>
              </a:lnSpc>
              <a:spcBef>
                <a:spcPts val="0"/>
              </a:spcBef>
              <a:buNone/>
              <a:defRPr b="0" i="0" sz="971">
                <a:solidFill>
                  <a:srgbClr val="7E7E7E"/>
                </a:solidFill>
                <a:latin typeface="Arial"/>
                <a:ea typeface="Arial"/>
                <a:cs typeface="Arial"/>
                <a:sym typeface="Arial"/>
              </a:defRPr>
            </a:lvl9pPr>
          </a:lstStyle>
          <a:p>
            <a:pPr indent="0" lvl="0" marL="3361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6" name="Shape 96"/>
        <p:cNvGrpSpPr/>
        <p:nvPr/>
      </p:nvGrpSpPr>
      <p:grpSpPr>
        <a:xfrm>
          <a:off x="0" y="0"/>
          <a:ext cx="0" cy="0"/>
          <a:chOff x="0" y="0"/>
          <a:chExt cx="0" cy="0"/>
        </a:xfrm>
      </p:grpSpPr>
      <p:sp>
        <p:nvSpPr>
          <p:cNvPr id="97" name="Google Shape;97;p40"/>
          <p:cNvSpPr txBox="1"/>
          <p:nvPr>
            <p:ph type="title"/>
          </p:nvPr>
        </p:nvSpPr>
        <p:spPr>
          <a:xfrm>
            <a:off x="539496"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0"/>
          <p:cNvSpPr txBox="1"/>
          <p:nvPr>
            <p:ph idx="1" type="body"/>
          </p:nvPr>
        </p:nvSpPr>
        <p:spPr>
          <a:xfrm>
            <a:off x="1179576" y="1911096"/>
            <a:ext cx="9829800" cy="385974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40"/>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3" name="Google Shape;103;p40"/>
          <p:cNvSpPr/>
          <p:nvPr/>
        </p:nvSpPr>
        <p:spPr>
          <a:xfrm flipH="1">
            <a:off x="12353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04" name="Shape 104"/>
        <p:cNvGrpSpPr/>
        <p:nvPr/>
      </p:nvGrpSpPr>
      <p:grpSpPr>
        <a:xfrm>
          <a:off x="0" y="0"/>
          <a:ext cx="0" cy="0"/>
          <a:chOff x="0" y="0"/>
          <a:chExt cx="0" cy="0"/>
        </a:xfrm>
      </p:grpSpPr>
      <p:sp>
        <p:nvSpPr>
          <p:cNvPr id="105" name="Google Shape;105;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41"/>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10" name="Google Shape;110;p41"/>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11" name="Google Shape;111;p41"/>
          <p:cNvSpPr txBox="1"/>
          <p:nvPr>
            <p:ph idx="1" type="body"/>
          </p:nvPr>
        </p:nvSpPr>
        <p:spPr>
          <a:xfrm>
            <a:off x="838200" y="1911096"/>
            <a:ext cx="10515600" cy="385974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with picture">
  <p:cSld name="Quote slide with picture">
    <p:bg>
      <p:bgPr>
        <a:solidFill>
          <a:schemeClr val="dk1"/>
        </a:solidFill>
      </p:bgPr>
    </p:bg>
    <p:spTree>
      <p:nvGrpSpPr>
        <p:cNvPr id="112" name="Shape 112"/>
        <p:cNvGrpSpPr/>
        <p:nvPr/>
      </p:nvGrpSpPr>
      <p:grpSpPr>
        <a:xfrm>
          <a:off x="0" y="0"/>
          <a:ext cx="0" cy="0"/>
          <a:chOff x="0" y="0"/>
          <a:chExt cx="0" cy="0"/>
        </a:xfrm>
      </p:grpSpPr>
      <p:sp>
        <p:nvSpPr>
          <p:cNvPr id="113" name="Google Shape;113;p42"/>
          <p:cNvSpPr/>
          <p:nvPr>
            <p:ph idx="2" type="pic"/>
          </p:nvPr>
        </p:nvSpPr>
        <p:spPr>
          <a:xfrm>
            <a:off x="0" y="1"/>
            <a:ext cx="12192000" cy="6858000"/>
          </a:xfrm>
          <a:prstGeom prst="rect">
            <a:avLst/>
          </a:prstGeom>
          <a:noFill/>
          <a:ln>
            <a:noFill/>
          </a:ln>
        </p:spPr>
      </p:sp>
      <p:sp>
        <p:nvSpPr>
          <p:cNvPr id="114" name="Google Shape;114;p42"/>
          <p:cNvSpPr txBox="1"/>
          <p:nvPr>
            <p:ph type="title"/>
          </p:nvPr>
        </p:nvSpPr>
        <p:spPr>
          <a:xfrm>
            <a:off x="3111500" y="370600"/>
            <a:ext cx="5923842" cy="5923842"/>
          </a:xfrm>
          <a:prstGeom prst="rect">
            <a:avLst/>
          </a:prstGeom>
          <a:solidFill>
            <a:schemeClr val="lt1">
              <a:alpha val="94901"/>
            </a:schemeClr>
          </a:solidFill>
          <a:ln>
            <a:noFill/>
          </a:ln>
        </p:spPr>
        <p:txBody>
          <a:bodyPr anchorCtr="0" anchor="b" bIns="2331700" lIns="457200" spcFirstLastPara="1" rIns="457200" wrap="square" tIns="45700">
            <a:noAutofit/>
          </a:bodyPr>
          <a:lstStyle>
            <a:lvl1pPr lvl="0" algn="ctr">
              <a:lnSpc>
                <a:spcPct val="90000"/>
              </a:lnSpc>
              <a:spcBef>
                <a:spcPts val="0"/>
              </a:spcBef>
              <a:spcAft>
                <a:spcPts val="0"/>
              </a:spcAft>
              <a:buClr>
                <a:schemeClr val="dk1"/>
              </a:buClr>
              <a:buSzPts val="4000"/>
              <a:buFont typeface="Twentieth Century"/>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42"/>
          <p:cNvSpPr txBox="1"/>
          <p:nvPr>
            <p:ph idx="1" type="body"/>
          </p:nvPr>
        </p:nvSpPr>
        <p:spPr>
          <a:xfrm>
            <a:off x="3575304" y="4379976"/>
            <a:ext cx="5038344" cy="71323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6" name="Google Shape;11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chemeClr val="lt1"/>
                </a:solidFill>
                <a:latin typeface="Avenir"/>
                <a:ea typeface="Avenir"/>
                <a:cs typeface="Avenir"/>
                <a:sym typeface="Avenir"/>
              </a:defRPr>
            </a:lvl1pPr>
            <a:lvl2pPr indent="0" lvl="1" marL="0" marR="0" algn="r">
              <a:spcBef>
                <a:spcPts val="0"/>
              </a:spcBef>
              <a:buNone/>
              <a:defRPr sz="1200" cap="none">
                <a:solidFill>
                  <a:schemeClr val="lt1"/>
                </a:solidFill>
                <a:latin typeface="Avenir"/>
                <a:ea typeface="Avenir"/>
                <a:cs typeface="Avenir"/>
                <a:sym typeface="Avenir"/>
              </a:defRPr>
            </a:lvl2pPr>
            <a:lvl3pPr indent="0" lvl="2" marL="0" marR="0" algn="r">
              <a:spcBef>
                <a:spcPts val="0"/>
              </a:spcBef>
              <a:buNone/>
              <a:defRPr sz="1200" cap="none">
                <a:solidFill>
                  <a:schemeClr val="lt1"/>
                </a:solidFill>
                <a:latin typeface="Avenir"/>
                <a:ea typeface="Avenir"/>
                <a:cs typeface="Avenir"/>
                <a:sym typeface="Avenir"/>
              </a:defRPr>
            </a:lvl3pPr>
            <a:lvl4pPr indent="0" lvl="3" marL="0" marR="0" algn="r">
              <a:spcBef>
                <a:spcPts val="0"/>
              </a:spcBef>
              <a:buNone/>
              <a:defRPr sz="1200" cap="none">
                <a:solidFill>
                  <a:schemeClr val="lt1"/>
                </a:solidFill>
                <a:latin typeface="Avenir"/>
                <a:ea typeface="Avenir"/>
                <a:cs typeface="Avenir"/>
                <a:sym typeface="Avenir"/>
              </a:defRPr>
            </a:lvl4pPr>
            <a:lvl5pPr indent="0" lvl="4" marL="0" marR="0" algn="r">
              <a:spcBef>
                <a:spcPts val="0"/>
              </a:spcBef>
              <a:buNone/>
              <a:defRPr sz="1200" cap="none">
                <a:solidFill>
                  <a:schemeClr val="lt1"/>
                </a:solidFill>
                <a:latin typeface="Avenir"/>
                <a:ea typeface="Avenir"/>
                <a:cs typeface="Avenir"/>
                <a:sym typeface="Avenir"/>
              </a:defRPr>
            </a:lvl5pPr>
            <a:lvl6pPr indent="0" lvl="5" marL="0" marR="0" algn="r">
              <a:spcBef>
                <a:spcPts val="0"/>
              </a:spcBef>
              <a:buNone/>
              <a:defRPr sz="1200" cap="none">
                <a:solidFill>
                  <a:schemeClr val="lt1"/>
                </a:solidFill>
                <a:latin typeface="Avenir"/>
                <a:ea typeface="Avenir"/>
                <a:cs typeface="Avenir"/>
                <a:sym typeface="Avenir"/>
              </a:defRPr>
            </a:lvl6pPr>
            <a:lvl7pPr indent="0" lvl="6" marL="0" marR="0" algn="r">
              <a:spcBef>
                <a:spcPts val="0"/>
              </a:spcBef>
              <a:buNone/>
              <a:defRPr sz="1200" cap="none">
                <a:solidFill>
                  <a:schemeClr val="lt1"/>
                </a:solidFill>
                <a:latin typeface="Avenir"/>
                <a:ea typeface="Avenir"/>
                <a:cs typeface="Avenir"/>
                <a:sym typeface="Avenir"/>
              </a:defRPr>
            </a:lvl7pPr>
            <a:lvl8pPr indent="0" lvl="7" marL="0" marR="0" algn="r">
              <a:spcBef>
                <a:spcPts val="0"/>
              </a:spcBef>
              <a:buNone/>
              <a:defRPr sz="1200" cap="none">
                <a:solidFill>
                  <a:schemeClr val="lt1"/>
                </a:solidFill>
                <a:latin typeface="Avenir"/>
                <a:ea typeface="Avenir"/>
                <a:cs typeface="Avenir"/>
                <a:sym typeface="Avenir"/>
              </a:defRPr>
            </a:lvl8pPr>
            <a:lvl9pPr indent="0" lvl="8" marL="0" marR="0" algn="r">
              <a:spcBef>
                <a:spcPts val="0"/>
              </a:spcBef>
              <a:buNone/>
              <a:defRPr sz="1200" cap="non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9" name="Shape 119"/>
        <p:cNvGrpSpPr/>
        <p:nvPr/>
      </p:nvGrpSpPr>
      <p:grpSpPr>
        <a:xfrm>
          <a:off x="0" y="0"/>
          <a:ext cx="0" cy="0"/>
          <a:chOff x="0" y="0"/>
          <a:chExt cx="0" cy="0"/>
        </a:xfrm>
      </p:grpSpPr>
      <p:sp>
        <p:nvSpPr>
          <p:cNvPr id="120" name="Google Shape;12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43"/>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27" name="Google Shape;127;p43"/>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44"/>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38" name="Google Shape;138;p44"/>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139" name="Shape 139"/>
        <p:cNvGrpSpPr/>
        <p:nvPr/>
      </p:nvGrpSpPr>
      <p:grpSpPr>
        <a:xfrm>
          <a:off x="0" y="0"/>
          <a:ext cx="0" cy="0"/>
          <a:chOff x="0" y="0"/>
          <a:chExt cx="0" cy="0"/>
        </a:xfrm>
      </p:grpSpPr>
      <p:sp>
        <p:nvSpPr>
          <p:cNvPr id="140" name="Google Shape;140;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45"/>
          <p:cNvSpPr txBox="1"/>
          <p:nvPr>
            <p:ph idx="1" type="body"/>
          </p:nvPr>
        </p:nvSpPr>
        <p:spPr>
          <a:xfrm>
            <a:off x="83978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p45"/>
          <p:cNvSpPr txBox="1"/>
          <p:nvPr>
            <p:ph idx="2" type="body"/>
          </p:nvPr>
        </p:nvSpPr>
        <p:spPr>
          <a:xfrm>
            <a:off x="83978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5"/>
          <p:cNvSpPr txBox="1"/>
          <p:nvPr>
            <p:ph idx="3" type="body"/>
          </p:nvPr>
        </p:nvSpPr>
        <p:spPr>
          <a:xfrm>
            <a:off x="445312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4" name="Google Shape;144;p45"/>
          <p:cNvSpPr txBox="1"/>
          <p:nvPr>
            <p:ph idx="4" type="body"/>
          </p:nvPr>
        </p:nvSpPr>
        <p:spPr>
          <a:xfrm>
            <a:off x="445312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p45"/>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49" name="Google Shape;149;p45"/>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0" name="Google Shape;150;p45"/>
          <p:cNvSpPr txBox="1"/>
          <p:nvPr>
            <p:ph idx="5" type="body"/>
          </p:nvPr>
        </p:nvSpPr>
        <p:spPr>
          <a:xfrm>
            <a:off x="806500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45"/>
          <p:cNvSpPr txBox="1"/>
          <p:nvPr>
            <p:ph idx="6" type="body"/>
          </p:nvPr>
        </p:nvSpPr>
        <p:spPr>
          <a:xfrm>
            <a:off x="806500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medium pictures">
  <p:cSld name="Title and Content with 2 medium pictures">
    <p:spTree>
      <p:nvGrpSpPr>
        <p:cNvPr id="152" name="Shape 152"/>
        <p:cNvGrpSpPr/>
        <p:nvPr/>
      </p:nvGrpSpPr>
      <p:grpSpPr>
        <a:xfrm>
          <a:off x="0" y="0"/>
          <a:ext cx="0" cy="0"/>
          <a:chOff x="0" y="0"/>
          <a:chExt cx="0" cy="0"/>
        </a:xfrm>
      </p:grpSpPr>
      <p:sp>
        <p:nvSpPr>
          <p:cNvPr id="153" name="Google Shape;153;p46"/>
          <p:cNvSpPr/>
          <p:nvPr>
            <p:ph idx="2" type="pic"/>
          </p:nvPr>
        </p:nvSpPr>
        <p:spPr>
          <a:xfrm>
            <a:off x="7901259" y="2727729"/>
            <a:ext cx="4290740" cy="4130271"/>
          </a:xfrm>
          <a:prstGeom prst="rect">
            <a:avLst/>
          </a:prstGeom>
          <a:noFill/>
          <a:ln>
            <a:noFill/>
          </a:ln>
        </p:spPr>
      </p:sp>
      <p:sp>
        <p:nvSpPr>
          <p:cNvPr id="154" name="Google Shape;154;p46"/>
          <p:cNvSpPr/>
          <p:nvPr>
            <p:ph idx="3" type="pic"/>
          </p:nvPr>
        </p:nvSpPr>
        <p:spPr>
          <a:xfrm>
            <a:off x="6261609" y="0"/>
            <a:ext cx="3519311" cy="3007909"/>
          </a:xfrm>
          <a:prstGeom prst="rect">
            <a:avLst/>
          </a:prstGeom>
          <a:noFill/>
          <a:ln>
            <a:noFill/>
          </a:ln>
        </p:spPr>
      </p:sp>
      <p:sp>
        <p:nvSpPr>
          <p:cNvPr id="155" name="Google Shape;155;p46"/>
          <p:cNvSpPr/>
          <p:nvPr/>
        </p:nvSpPr>
        <p:spPr>
          <a:xfrm>
            <a:off x="10420569" y="1364732"/>
            <a:ext cx="947488" cy="92178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6" name="Google Shape;156;p46"/>
          <p:cNvSpPr/>
          <p:nvPr/>
        </p:nvSpPr>
        <p:spPr>
          <a:xfrm flipH="1" rot="-6040930">
            <a:off x="6034138" y="-673140"/>
            <a:ext cx="4021193" cy="4021193"/>
          </a:xfrm>
          <a:prstGeom prst="arc">
            <a:avLst>
              <a:gd fmla="val 16200000" name="adj1"/>
              <a:gd fmla="val 20093138"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57" name="Google Shape;157;p46"/>
          <p:cNvSpPr txBox="1"/>
          <p:nvPr>
            <p:ph type="title"/>
          </p:nvPr>
        </p:nvSpPr>
        <p:spPr>
          <a:xfrm>
            <a:off x="841248" y="365760"/>
            <a:ext cx="5120640"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46"/>
          <p:cNvSpPr txBox="1"/>
          <p:nvPr>
            <p:ph idx="1" type="body"/>
          </p:nvPr>
        </p:nvSpPr>
        <p:spPr>
          <a:xfrm>
            <a:off x="841248" y="1828800"/>
            <a:ext cx="5093208" cy="435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62" name="Shape 162"/>
        <p:cNvGrpSpPr/>
        <p:nvPr/>
      </p:nvGrpSpPr>
      <p:grpSpPr>
        <a:xfrm>
          <a:off x="0" y="0"/>
          <a:ext cx="0" cy="0"/>
          <a:chOff x="0" y="0"/>
          <a:chExt cx="0" cy="0"/>
        </a:xfrm>
      </p:grpSpPr>
      <p:sp>
        <p:nvSpPr>
          <p:cNvPr id="163" name="Google Shape;163;p47"/>
          <p:cNvSpPr/>
          <p:nvPr/>
        </p:nvSpPr>
        <p:spPr>
          <a:xfrm>
            <a:off x="707393" y="847600"/>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4" name="Google Shape;164;p47"/>
          <p:cNvSpPr/>
          <p:nvPr/>
        </p:nvSpPr>
        <p:spPr>
          <a:xfrm flipH="1">
            <a:off x="530529" y="0"/>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5" name="Google Shape;165;p47"/>
          <p:cNvSpPr/>
          <p:nvPr/>
        </p:nvSpPr>
        <p:spPr>
          <a:xfrm flipH="1">
            <a:off x="3961511" y="-1"/>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66" name="Google Shape;166;p47"/>
          <p:cNvSpPr/>
          <p:nvPr/>
        </p:nvSpPr>
        <p:spPr>
          <a:xfrm flipH="1">
            <a:off x="0" y="2936831"/>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7" name="Google Shape;167;p47"/>
          <p:cNvSpPr/>
          <p:nvPr/>
        </p:nvSpPr>
        <p:spPr>
          <a:xfrm flipH="1">
            <a:off x="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68" name="Google Shape;168;p47"/>
          <p:cNvSpPr/>
          <p:nvPr/>
        </p:nvSpPr>
        <p:spPr>
          <a:xfrm flipH="1">
            <a:off x="340505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69" name="Google Shape;169;p47"/>
          <p:cNvSpPr/>
          <p:nvPr/>
        </p:nvSpPr>
        <p:spPr>
          <a:xfrm flipH="1">
            <a:off x="4132972" y="6258755"/>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70" name="Google Shape;170;p47"/>
          <p:cNvSpPr txBox="1"/>
          <p:nvPr>
            <p:ph type="title"/>
          </p:nvPr>
        </p:nvSpPr>
        <p:spPr>
          <a:xfrm>
            <a:off x="1389888" y="1234440"/>
            <a:ext cx="3236976" cy="4069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Twentieth Centur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47"/>
          <p:cNvSpPr txBox="1"/>
          <p:nvPr>
            <p:ph idx="10" type="dt"/>
          </p:nvPr>
        </p:nvSpPr>
        <p:spPr>
          <a:xfrm>
            <a:off x="1682496" y="6356350"/>
            <a:ext cx="15453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7"/>
          <p:cNvSpPr txBox="1"/>
          <p:nvPr>
            <p:ph idx="11" type="ftr"/>
          </p:nvPr>
        </p:nvSpPr>
        <p:spPr>
          <a:xfrm>
            <a:off x="60990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7"/>
          <p:cNvSpPr txBox="1"/>
          <p:nvPr>
            <p:ph idx="12" type="sldNum"/>
          </p:nvPr>
        </p:nvSpPr>
        <p:spPr>
          <a:xfrm>
            <a:off x="10506456" y="6356350"/>
            <a:ext cx="850392"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47"/>
          <p:cNvSpPr txBox="1"/>
          <p:nvPr>
            <p:ph idx="1" type="body"/>
          </p:nvPr>
        </p:nvSpPr>
        <p:spPr>
          <a:xfrm>
            <a:off x="6665976" y="2551176"/>
            <a:ext cx="4709160"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5" name="Shape 175"/>
        <p:cNvGrpSpPr/>
        <p:nvPr/>
      </p:nvGrpSpPr>
      <p:grpSpPr>
        <a:xfrm>
          <a:off x="0" y="0"/>
          <a:ext cx="0" cy="0"/>
          <a:chOff x="0" y="0"/>
          <a:chExt cx="0" cy="0"/>
        </a:xfrm>
      </p:grpSpPr>
      <p:sp>
        <p:nvSpPr>
          <p:cNvPr id="176" name="Google Shape;17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48"/>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80" name="Google Shape;180;p48"/>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81" name="Google Shape;181;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2" name="Shape 182"/>
        <p:cNvGrpSpPr/>
        <p:nvPr/>
      </p:nvGrpSpPr>
      <p:grpSpPr>
        <a:xfrm>
          <a:off x="0" y="0"/>
          <a:ext cx="0" cy="0"/>
          <a:chOff x="0" y="0"/>
          <a:chExt cx="0" cy="0"/>
        </a:xfrm>
      </p:grpSpPr>
      <p:sp>
        <p:nvSpPr>
          <p:cNvPr id="183" name="Google Shape;183;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5" name="Google Shape;185;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6" name="Google Shape;18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49"/>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90" name="Google Shape;190;p49"/>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3" name="Shape 23"/>
        <p:cNvGrpSpPr/>
        <p:nvPr/>
      </p:nvGrpSpPr>
      <p:grpSpPr>
        <a:xfrm>
          <a:off x="0" y="0"/>
          <a:ext cx="0" cy="0"/>
          <a:chOff x="0" y="0"/>
          <a:chExt cx="0" cy="0"/>
        </a:xfrm>
      </p:grpSpPr>
      <p:sp>
        <p:nvSpPr>
          <p:cNvPr id="24" name="Google Shape;24;p51"/>
          <p:cNvSpPr/>
          <p:nvPr/>
        </p:nvSpPr>
        <p:spPr>
          <a:xfrm>
            <a:off x="10975570" y="6102947"/>
            <a:ext cx="919941" cy="65419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25" name="Google Shape;25;p51"/>
          <p:cNvSpPr/>
          <p:nvPr/>
        </p:nvSpPr>
        <p:spPr>
          <a:xfrm>
            <a:off x="461" y="100853"/>
            <a:ext cx="1173480" cy="21387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26" name="Google Shape;26;p51"/>
          <p:cNvSpPr txBox="1"/>
          <p:nvPr>
            <p:ph type="title"/>
          </p:nvPr>
        </p:nvSpPr>
        <p:spPr>
          <a:xfrm>
            <a:off x="4870333" y="2793851"/>
            <a:ext cx="2451331" cy="43646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9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1"/>
          <p:cNvSpPr txBox="1"/>
          <p:nvPr>
            <p:ph idx="10" type="dt"/>
          </p:nvPr>
        </p:nvSpPr>
        <p:spPr>
          <a:xfrm>
            <a:off x="609600" y="6377940"/>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1"/>
          <p:cNvSpPr txBox="1"/>
          <p:nvPr>
            <p:ph idx="12" type="sldNum"/>
          </p:nvPr>
        </p:nvSpPr>
        <p:spPr>
          <a:xfrm>
            <a:off x="261389" y="6385786"/>
            <a:ext cx="280939" cy="143757"/>
          </a:xfrm>
          <a:prstGeom prst="rect">
            <a:avLst/>
          </a:prstGeom>
          <a:noFill/>
          <a:ln>
            <a:noFill/>
          </a:ln>
        </p:spPr>
        <p:txBody>
          <a:bodyPr anchorCtr="0" anchor="t" bIns="0" lIns="0" spcFirstLastPara="1" rIns="0" wrap="square" tIns="0">
            <a:spAutoFit/>
          </a:bodyPr>
          <a:lstStyle>
            <a:lvl1pPr indent="0" lvl="0" marL="33619" marR="0" algn="l">
              <a:lnSpc>
                <a:spcPct val="119464"/>
              </a:lnSpc>
              <a:spcBef>
                <a:spcPts val="0"/>
              </a:spcBef>
              <a:buNone/>
              <a:defRPr b="0" i="0" sz="971">
                <a:solidFill>
                  <a:srgbClr val="7E7E7E"/>
                </a:solidFill>
                <a:latin typeface="Arial"/>
                <a:ea typeface="Arial"/>
                <a:cs typeface="Arial"/>
                <a:sym typeface="Arial"/>
              </a:defRPr>
            </a:lvl1pPr>
            <a:lvl2pPr indent="0" lvl="1" marL="33619" marR="0" algn="l">
              <a:lnSpc>
                <a:spcPct val="119464"/>
              </a:lnSpc>
              <a:spcBef>
                <a:spcPts val="0"/>
              </a:spcBef>
              <a:buNone/>
              <a:defRPr b="0" i="0" sz="971">
                <a:solidFill>
                  <a:srgbClr val="7E7E7E"/>
                </a:solidFill>
                <a:latin typeface="Arial"/>
                <a:ea typeface="Arial"/>
                <a:cs typeface="Arial"/>
                <a:sym typeface="Arial"/>
              </a:defRPr>
            </a:lvl2pPr>
            <a:lvl3pPr indent="0" lvl="2" marL="33619" marR="0" algn="l">
              <a:lnSpc>
                <a:spcPct val="119464"/>
              </a:lnSpc>
              <a:spcBef>
                <a:spcPts val="0"/>
              </a:spcBef>
              <a:buNone/>
              <a:defRPr b="0" i="0" sz="971">
                <a:solidFill>
                  <a:srgbClr val="7E7E7E"/>
                </a:solidFill>
                <a:latin typeface="Arial"/>
                <a:ea typeface="Arial"/>
                <a:cs typeface="Arial"/>
                <a:sym typeface="Arial"/>
              </a:defRPr>
            </a:lvl3pPr>
            <a:lvl4pPr indent="0" lvl="3" marL="33619" marR="0" algn="l">
              <a:lnSpc>
                <a:spcPct val="119464"/>
              </a:lnSpc>
              <a:spcBef>
                <a:spcPts val="0"/>
              </a:spcBef>
              <a:buNone/>
              <a:defRPr b="0" i="0" sz="971">
                <a:solidFill>
                  <a:srgbClr val="7E7E7E"/>
                </a:solidFill>
                <a:latin typeface="Arial"/>
                <a:ea typeface="Arial"/>
                <a:cs typeface="Arial"/>
                <a:sym typeface="Arial"/>
              </a:defRPr>
            </a:lvl4pPr>
            <a:lvl5pPr indent="0" lvl="4" marL="33619" marR="0" algn="l">
              <a:lnSpc>
                <a:spcPct val="119464"/>
              </a:lnSpc>
              <a:spcBef>
                <a:spcPts val="0"/>
              </a:spcBef>
              <a:buNone/>
              <a:defRPr b="0" i="0" sz="971">
                <a:solidFill>
                  <a:srgbClr val="7E7E7E"/>
                </a:solidFill>
                <a:latin typeface="Arial"/>
                <a:ea typeface="Arial"/>
                <a:cs typeface="Arial"/>
                <a:sym typeface="Arial"/>
              </a:defRPr>
            </a:lvl5pPr>
            <a:lvl6pPr indent="0" lvl="5" marL="33619" marR="0" algn="l">
              <a:lnSpc>
                <a:spcPct val="119464"/>
              </a:lnSpc>
              <a:spcBef>
                <a:spcPts val="0"/>
              </a:spcBef>
              <a:buNone/>
              <a:defRPr b="0" i="0" sz="971">
                <a:solidFill>
                  <a:srgbClr val="7E7E7E"/>
                </a:solidFill>
                <a:latin typeface="Arial"/>
                <a:ea typeface="Arial"/>
                <a:cs typeface="Arial"/>
                <a:sym typeface="Arial"/>
              </a:defRPr>
            </a:lvl6pPr>
            <a:lvl7pPr indent="0" lvl="6" marL="33619" marR="0" algn="l">
              <a:lnSpc>
                <a:spcPct val="119464"/>
              </a:lnSpc>
              <a:spcBef>
                <a:spcPts val="0"/>
              </a:spcBef>
              <a:buNone/>
              <a:defRPr b="0" i="0" sz="971">
                <a:solidFill>
                  <a:srgbClr val="7E7E7E"/>
                </a:solidFill>
                <a:latin typeface="Arial"/>
                <a:ea typeface="Arial"/>
                <a:cs typeface="Arial"/>
                <a:sym typeface="Arial"/>
              </a:defRPr>
            </a:lvl7pPr>
            <a:lvl8pPr indent="0" lvl="7" marL="33619" marR="0" algn="l">
              <a:lnSpc>
                <a:spcPct val="119464"/>
              </a:lnSpc>
              <a:spcBef>
                <a:spcPts val="0"/>
              </a:spcBef>
              <a:buNone/>
              <a:defRPr b="0" i="0" sz="971">
                <a:solidFill>
                  <a:srgbClr val="7E7E7E"/>
                </a:solidFill>
                <a:latin typeface="Arial"/>
                <a:ea typeface="Arial"/>
                <a:cs typeface="Arial"/>
                <a:sym typeface="Arial"/>
              </a:defRPr>
            </a:lvl8pPr>
            <a:lvl9pPr indent="0" lvl="8" marL="33619" marR="0" algn="l">
              <a:lnSpc>
                <a:spcPct val="119464"/>
              </a:lnSpc>
              <a:spcBef>
                <a:spcPts val="0"/>
              </a:spcBef>
              <a:buNone/>
              <a:defRPr b="0" i="0" sz="971">
                <a:solidFill>
                  <a:srgbClr val="7E7E7E"/>
                </a:solidFill>
                <a:latin typeface="Arial"/>
                <a:ea typeface="Arial"/>
                <a:cs typeface="Arial"/>
                <a:sym typeface="Arial"/>
              </a:defRPr>
            </a:lvl9pPr>
          </a:lstStyle>
          <a:p>
            <a:pPr indent="0" lvl="0" marL="3361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1" name="Shape 191"/>
        <p:cNvGrpSpPr/>
        <p:nvPr/>
      </p:nvGrpSpPr>
      <p:grpSpPr>
        <a:xfrm>
          <a:off x="0" y="0"/>
          <a:ext cx="0" cy="0"/>
          <a:chOff x="0" y="0"/>
          <a:chExt cx="0" cy="0"/>
        </a:xfrm>
      </p:grpSpPr>
      <p:sp>
        <p:nvSpPr>
          <p:cNvPr id="192" name="Google Shape;192;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50"/>
          <p:cNvSpPr/>
          <p:nvPr>
            <p:ph idx="2" type="pic"/>
          </p:nvPr>
        </p:nvSpPr>
        <p:spPr>
          <a:xfrm>
            <a:off x="5183188" y="987425"/>
            <a:ext cx="6172200" cy="4873625"/>
          </a:xfrm>
          <a:prstGeom prst="rect">
            <a:avLst/>
          </a:prstGeom>
          <a:noFill/>
          <a:ln>
            <a:noFill/>
          </a:ln>
        </p:spPr>
      </p:sp>
      <p:sp>
        <p:nvSpPr>
          <p:cNvPr id="194" name="Google Shape;194;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5" name="Google Shape;19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50"/>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199" name="Google Shape;199;p50"/>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6" name="Shape 206"/>
        <p:cNvGrpSpPr/>
        <p:nvPr/>
      </p:nvGrpSpPr>
      <p:grpSpPr>
        <a:xfrm>
          <a:off x="0" y="0"/>
          <a:ext cx="0" cy="0"/>
          <a:chOff x="0" y="0"/>
          <a:chExt cx="0" cy="0"/>
        </a:xfrm>
      </p:grpSpPr>
      <p:sp>
        <p:nvSpPr>
          <p:cNvPr id="207" name="Google Shape;207;g125892df120_3_6"/>
          <p:cNvSpPr/>
          <p:nvPr/>
        </p:nvSpPr>
        <p:spPr>
          <a:xfrm>
            <a:off x="2815929" y="148929"/>
            <a:ext cx="6560142" cy="6560142"/>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08" name="Google Shape;208;g125892df120_3_6"/>
          <p:cNvSpPr/>
          <p:nvPr/>
        </p:nvSpPr>
        <p:spPr>
          <a:xfrm flipH="1" rot="-1577571">
            <a:off x="2494119" y="-28502"/>
            <a:ext cx="6816262" cy="6816262"/>
          </a:xfrm>
          <a:prstGeom prst="arc">
            <a:avLst>
              <a:gd fmla="val 16200000" name="adj1"/>
              <a:gd fmla="val 20093138" name="adj2"/>
            </a:avLst>
          </a:prstGeom>
          <a:noFill/>
          <a:ln cap="rnd" cmpd="sng" w="127000">
            <a:solidFill>
              <a:schemeClr val="accent4">
                <a:alpha val="9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09" name="Google Shape;209;g125892df120_3_6"/>
          <p:cNvSpPr/>
          <p:nvPr/>
        </p:nvSpPr>
        <p:spPr>
          <a:xfrm>
            <a:off x="8165417" y="5241988"/>
            <a:ext cx="759403" cy="73880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10" name="Google Shape;210;g125892df120_3_6"/>
          <p:cNvSpPr txBox="1"/>
          <p:nvPr>
            <p:ph type="title"/>
          </p:nvPr>
        </p:nvSpPr>
        <p:spPr>
          <a:xfrm>
            <a:off x="3319272" y="1380744"/>
            <a:ext cx="5559552" cy="2514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Twentieth Century"/>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g125892df120_3_6"/>
          <p:cNvSpPr txBox="1"/>
          <p:nvPr>
            <p:ph idx="1" type="body"/>
          </p:nvPr>
        </p:nvSpPr>
        <p:spPr>
          <a:xfrm>
            <a:off x="3319272" y="4078224"/>
            <a:ext cx="5559552" cy="153619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g125892df120_3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125892df120_3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g125892df120_3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g125892df120_3_12"/>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17" name="Google Shape;217;g125892df120_3_12"/>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spTree>
      <p:nvGrpSpPr>
        <p:cNvPr id="218" name="Shape 218"/>
        <p:cNvGrpSpPr/>
        <p:nvPr/>
      </p:nvGrpSpPr>
      <p:grpSpPr>
        <a:xfrm>
          <a:off x="0" y="0"/>
          <a:ext cx="0" cy="0"/>
          <a:chOff x="0" y="0"/>
          <a:chExt cx="0" cy="0"/>
        </a:xfrm>
      </p:grpSpPr>
      <p:sp>
        <p:nvSpPr>
          <p:cNvPr id="219" name="Google Shape;219;g125892df120_3_18"/>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20" name="Google Shape;220;g125892df120_3_18"/>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21" name="Google Shape;221;g125892df120_3_18"/>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22" name="Google Shape;222;g125892df120_3_18"/>
          <p:cNvSpPr txBox="1"/>
          <p:nvPr>
            <p:ph type="title"/>
          </p:nvPr>
        </p:nvSpPr>
        <p:spPr>
          <a:xfrm>
            <a:off x="1170432" y="1399032"/>
            <a:ext cx="3236976" cy="4069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Twentieth Century"/>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g125892df120_3_18"/>
          <p:cNvSpPr txBox="1"/>
          <p:nvPr>
            <p:ph idx="1" type="body"/>
          </p:nvPr>
        </p:nvSpPr>
        <p:spPr>
          <a:xfrm>
            <a:off x="5788152" y="1527048"/>
            <a:ext cx="5111496" cy="393192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228600" lvl="3" marL="1828800" algn="l">
              <a:lnSpc>
                <a:spcPct val="90000"/>
              </a:lnSpc>
              <a:spcBef>
                <a:spcPts val="500"/>
              </a:spcBef>
              <a:spcAft>
                <a:spcPts val="0"/>
              </a:spcAft>
              <a:buClr>
                <a:schemeClr val="dk1"/>
              </a:buClr>
              <a:buSzPts val="1800"/>
              <a:buNone/>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g125892df120_3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g125892df120_3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125892df120_3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small pictures">
  <p:cSld name="Title and Content 2 small pictures">
    <p:spTree>
      <p:nvGrpSpPr>
        <p:cNvPr id="227" name="Shape 227"/>
        <p:cNvGrpSpPr/>
        <p:nvPr/>
      </p:nvGrpSpPr>
      <p:grpSpPr>
        <a:xfrm>
          <a:off x="0" y="0"/>
          <a:ext cx="0" cy="0"/>
          <a:chOff x="0" y="0"/>
          <a:chExt cx="0" cy="0"/>
        </a:xfrm>
      </p:grpSpPr>
      <p:sp>
        <p:nvSpPr>
          <p:cNvPr id="228" name="Google Shape;228;g125892df120_3_27"/>
          <p:cNvSpPr/>
          <p:nvPr>
            <p:ph idx="2" type="pic"/>
          </p:nvPr>
        </p:nvSpPr>
        <p:spPr>
          <a:xfrm>
            <a:off x="7200479" y="1150210"/>
            <a:ext cx="2207046" cy="2204178"/>
          </a:xfrm>
          <a:prstGeom prst="rect">
            <a:avLst/>
          </a:prstGeom>
          <a:noFill/>
          <a:ln>
            <a:noFill/>
          </a:ln>
        </p:spPr>
      </p:sp>
      <p:sp>
        <p:nvSpPr>
          <p:cNvPr id="229" name="Google Shape;229;g125892df120_3_27"/>
          <p:cNvSpPr/>
          <p:nvPr>
            <p:ph idx="3" type="pic"/>
          </p:nvPr>
        </p:nvSpPr>
        <p:spPr>
          <a:xfrm>
            <a:off x="8444632" y="2579683"/>
            <a:ext cx="3096807" cy="3096807"/>
          </a:xfrm>
          <a:prstGeom prst="rect">
            <a:avLst/>
          </a:prstGeom>
          <a:noFill/>
          <a:ln>
            <a:noFill/>
          </a:ln>
        </p:spPr>
      </p:sp>
      <p:sp>
        <p:nvSpPr>
          <p:cNvPr id="230" name="Google Shape;230;g125892df120_3_27"/>
          <p:cNvSpPr txBox="1"/>
          <p:nvPr>
            <p:ph type="title"/>
          </p:nvPr>
        </p:nvSpPr>
        <p:spPr>
          <a:xfrm>
            <a:off x="539496" y="365124"/>
            <a:ext cx="5806440"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g125892df120_3_27"/>
          <p:cNvSpPr txBox="1"/>
          <p:nvPr>
            <p:ph idx="1" type="body"/>
          </p:nvPr>
        </p:nvSpPr>
        <p:spPr>
          <a:xfrm>
            <a:off x="539496" y="1825625"/>
            <a:ext cx="5806440" cy="4352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g125892df120_3_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g125892df120_3_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g125892df120_3_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35" name="Google Shape;235;g125892df120_3_27"/>
          <p:cNvSpPr/>
          <p:nvPr/>
        </p:nvSpPr>
        <p:spPr>
          <a:xfrm>
            <a:off x="10249620" y="1555068"/>
            <a:ext cx="819303" cy="79707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36" name="Google Shape;236;g125892df120_3_27"/>
          <p:cNvSpPr/>
          <p:nvPr/>
        </p:nvSpPr>
        <p:spPr>
          <a:xfrm>
            <a:off x="7590089" y="4034393"/>
            <a:ext cx="876704" cy="876704"/>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7" name="Shape 237"/>
        <p:cNvGrpSpPr/>
        <p:nvPr/>
      </p:nvGrpSpPr>
      <p:grpSpPr>
        <a:xfrm>
          <a:off x="0" y="0"/>
          <a:ext cx="0" cy="0"/>
          <a:chOff x="0" y="0"/>
          <a:chExt cx="0" cy="0"/>
        </a:xfrm>
      </p:grpSpPr>
      <p:sp>
        <p:nvSpPr>
          <p:cNvPr id="238" name="Google Shape;238;g125892df120_3_37"/>
          <p:cNvSpPr txBox="1"/>
          <p:nvPr>
            <p:ph type="title"/>
          </p:nvPr>
        </p:nvSpPr>
        <p:spPr>
          <a:xfrm>
            <a:off x="539496"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125892df120_3_37"/>
          <p:cNvSpPr txBox="1"/>
          <p:nvPr>
            <p:ph idx="1" type="body"/>
          </p:nvPr>
        </p:nvSpPr>
        <p:spPr>
          <a:xfrm>
            <a:off x="1179576" y="1911096"/>
            <a:ext cx="9829800" cy="385974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g125892df120_3_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g125892df120_3_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g125892df120_3_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43" name="Google Shape;243;g125892df120_3_37"/>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44" name="Google Shape;244;g125892df120_3_37"/>
          <p:cNvSpPr/>
          <p:nvPr/>
        </p:nvSpPr>
        <p:spPr>
          <a:xfrm flipH="1">
            <a:off x="12353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245" name="Shape 245"/>
        <p:cNvGrpSpPr/>
        <p:nvPr/>
      </p:nvGrpSpPr>
      <p:grpSpPr>
        <a:xfrm>
          <a:off x="0" y="0"/>
          <a:ext cx="0" cy="0"/>
          <a:chOff x="0" y="0"/>
          <a:chExt cx="0" cy="0"/>
        </a:xfrm>
      </p:grpSpPr>
      <p:sp>
        <p:nvSpPr>
          <p:cNvPr id="246" name="Google Shape;246;g125892df120_3_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g125892df120_3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g125892df120_3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g125892df120_3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g125892df120_3_45"/>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51" name="Google Shape;251;g125892df120_3_45"/>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52" name="Google Shape;252;g125892df120_3_45"/>
          <p:cNvSpPr txBox="1"/>
          <p:nvPr>
            <p:ph idx="1" type="body"/>
          </p:nvPr>
        </p:nvSpPr>
        <p:spPr>
          <a:xfrm>
            <a:off x="838200" y="1911096"/>
            <a:ext cx="10515600" cy="385974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with picture">
  <p:cSld name="Quote slide with picture">
    <p:bg>
      <p:bgPr>
        <a:solidFill>
          <a:schemeClr val="dk1"/>
        </a:solidFill>
      </p:bgPr>
    </p:bg>
    <p:spTree>
      <p:nvGrpSpPr>
        <p:cNvPr id="253" name="Shape 253"/>
        <p:cNvGrpSpPr/>
        <p:nvPr/>
      </p:nvGrpSpPr>
      <p:grpSpPr>
        <a:xfrm>
          <a:off x="0" y="0"/>
          <a:ext cx="0" cy="0"/>
          <a:chOff x="0" y="0"/>
          <a:chExt cx="0" cy="0"/>
        </a:xfrm>
      </p:grpSpPr>
      <p:sp>
        <p:nvSpPr>
          <p:cNvPr id="254" name="Google Shape;254;g125892df120_3_53"/>
          <p:cNvSpPr/>
          <p:nvPr>
            <p:ph idx="2" type="pic"/>
          </p:nvPr>
        </p:nvSpPr>
        <p:spPr>
          <a:xfrm>
            <a:off x="0" y="1"/>
            <a:ext cx="12192000" cy="6858000"/>
          </a:xfrm>
          <a:prstGeom prst="rect">
            <a:avLst/>
          </a:prstGeom>
          <a:noFill/>
          <a:ln>
            <a:noFill/>
          </a:ln>
        </p:spPr>
      </p:sp>
      <p:sp>
        <p:nvSpPr>
          <p:cNvPr id="255" name="Google Shape;255;g125892df120_3_53"/>
          <p:cNvSpPr txBox="1"/>
          <p:nvPr>
            <p:ph type="title"/>
          </p:nvPr>
        </p:nvSpPr>
        <p:spPr>
          <a:xfrm>
            <a:off x="3111500" y="370600"/>
            <a:ext cx="5923842" cy="5923842"/>
          </a:xfrm>
          <a:prstGeom prst="rect">
            <a:avLst/>
          </a:prstGeom>
          <a:solidFill>
            <a:schemeClr val="lt1">
              <a:alpha val="94509"/>
            </a:schemeClr>
          </a:solidFill>
          <a:ln>
            <a:noFill/>
          </a:ln>
        </p:spPr>
        <p:txBody>
          <a:bodyPr anchorCtr="0" anchor="b" bIns="2331700" lIns="457200" spcFirstLastPara="1" rIns="457200" wrap="square" tIns="45700">
            <a:noAutofit/>
          </a:bodyPr>
          <a:lstStyle>
            <a:lvl1pPr lvl="0" algn="ctr">
              <a:lnSpc>
                <a:spcPct val="90000"/>
              </a:lnSpc>
              <a:spcBef>
                <a:spcPts val="0"/>
              </a:spcBef>
              <a:spcAft>
                <a:spcPts val="0"/>
              </a:spcAft>
              <a:buClr>
                <a:schemeClr val="dk1"/>
              </a:buClr>
              <a:buSzPts val="4000"/>
              <a:buFont typeface="Twentieth Century"/>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125892df120_3_53"/>
          <p:cNvSpPr txBox="1"/>
          <p:nvPr>
            <p:ph idx="1" type="body"/>
          </p:nvPr>
        </p:nvSpPr>
        <p:spPr>
          <a:xfrm>
            <a:off x="3575304" y="4379976"/>
            <a:ext cx="5038344" cy="71323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7" name="Google Shape;257;g125892df120_3_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g125892df120_3_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g125892df120_3_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0" name="Shape 260"/>
        <p:cNvGrpSpPr/>
        <p:nvPr/>
      </p:nvGrpSpPr>
      <p:grpSpPr>
        <a:xfrm>
          <a:off x="0" y="0"/>
          <a:ext cx="0" cy="0"/>
          <a:chOff x="0" y="0"/>
          <a:chExt cx="0" cy="0"/>
        </a:xfrm>
      </p:grpSpPr>
      <p:sp>
        <p:nvSpPr>
          <p:cNvPr id="261" name="Google Shape;261;g125892df120_3_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g125892df120_3_6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g125892df120_3_6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g125892df120_3_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g125892df120_3_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g125892df120_3_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67" name="Google Shape;267;g125892df120_3_60"/>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68" name="Google Shape;268;g125892df120_3_60"/>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9" name="Shape 269"/>
        <p:cNvGrpSpPr/>
        <p:nvPr/>
      </p:nvGrpSpPr>
      <p:grpSpPr>
        <a:xfrm>
          <a:off x="0" y="0"/>
          <a:ext cx="0" cy="0"/>
          <a:chOff x="0" y="0"/>
          <a:chExt cx="0" cy="0"/>
        </a:xfrm>
      </p:grpSpPr>
      <p:sp>
        <p:nvSpPr>
          <p:cNvPr id="270" name="Google Shape;270;g125892df120_3_6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125892df120_3_6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g125892df120_3_6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g125892df120_3_6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g125892df120_3_6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g125892df120_3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g125892df120_3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125892df120_3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g125892df120_3_69"/>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79" name="Google Shape;279;g125892df120_3_69"/>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30" name="Shape 30"/>
        <p:cNvGrpSpPr/>
        <p:nvPr/>
      </p:nvGrpSpPr>
      <p:grpSpPr>
        <a:xfrm>
          <a:off x="0" y="0"/>
          <a:ext cx="0" cy="0"/>
          <a:chOff x="0" y="0"/>
          <a:chExt cx="0" cy="0"/>
        </a:xfrm>
      </p:grpSpPr>
      <p:sp>
        <p:nvSpPr>
          <p:cNvPr id="31" name="Google Shape;31;p52"/>
          <p:cNvSpPr/>
          <p:nvPr/>
        </p:nvSpPr>
        <p:spPr>
          <a:xfrm>
            <a:off x="10975570" y="6102947"/>
            <a:ext cx="919941" cy="65419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32" name="Google Shape;32;p52"/>
          <p:cNvSpPr/>
          <p:nvPr/>
        </p:nvSpPr>
        <p:spPr>
          <a:xfrm>
            <a:off x="461" y="100853"/>
            <a:ext cx="1173480" cy="21125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33" name="Google Shape;33;p52"/>
          <p:cNvSpPr txBox="1"/>
          <p:nvPr>
            <p:ph type="title"/>
          </p:nvPr>
        </p:nvSpPr>
        <p:spPr>
          <a:xfrm>
            <a:off x="4870333" y="2793851"/>
            <a:ext cx="2451331" cy="43646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9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2"/>
          <p:cNvSpPr txBox="1"/>
          <p:nvPr>
            <p:ph idx="1" type="body"/>
          </p:nvPr>
        </p:nvSpPr>
        <p:spPr>
          <a:xfrm>
            <a:off x="846511" y="3223257"/>
            <a:ext cx="10498975" cy="165734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294">
                <a:solidFill>
                  <a:srgbClr val="1B5098"/>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5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2"/>
          <p:cNvSpPr txBox="1"/>
          <p:nvPr>
            <p:ph idx="10" type="dt"/>
          </p:nvPr>
        </p:nvSpPr>
        <p:spPr>
          <a:xfrm>
            <a:off x="609600" y="6377940"/>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2"/>
          <p:cNvSpPr txBox="1"/>
          <p:nvPr>
            <p:ph idx="12" type="sldNum"/>
          </p:nvPr>
        </p:nvSpPr>
        <p:spPr>
          <a:xfrm>
            <a:off x="261389" y="6385786"/>
            <a:ext cx="280939" cy="143757"/>
          </a:xfrm>
          <a:prstGeom prst="rect">
            <a:avLst/>
          </a:prstGeom>
          <a:noFill/>
          <a:ln>
            <a:noFill/>
          </a:ln>
        </p:spPr>
        <p:txBody>
          <a:bodyPr anchorCtr="0" anchor="t" bIns="0" lIns="0" spcFirstLastPara="1" rIns="0" wrap="square" tIns="0">
            <a:spAutoFit/>
          </a:bodyPr>
          <a:lstStyle>
            <a:lvl1pPr indent="0" lvl="0" marL="33619" marR="0" algn="l">
              <a:lnSpc>
                <a:spcPct val="119464"/>
              </a:lnSpc>
              <a:spcBef>
                <a:spcPts val="0"/>
              </a:spcBef>
              <a:buNone/>
              <a:defRPr b="0" i="0" sz="971">
                <a:solidFill>
                  <a:srgbClr val="7E7E7E"/>
                </a:solidFill>
                <a:latin typeface="Arial"/>
                <a:ea typeface="Arial"/>
                <a:cs typeface="Arial"/>
                <a:sym typeface="Arial"/>
              </a:defRPr>
            </a:lvl1pPr>
            <a:lvl2pPr indent="0" lvl="1" marL="33619" marR="0" algn="l">
              <a:lnSpc>
                <a:spcPct val="119464"/>
              </a:lnSpc>
              <a:spcBef>
                <a:spcPts val="0"/>
              </a:spcBef>
              <a:buNone/>
              <a:defRPr b="0" i="0" sz="971">
                <a:solidFill>
                  <a:srgbClr val="7E7E7E"/>
                </a:solidFill>
                <a:latin typeface="Arial"/>
                <a:ea typeface="Arial"/>
                <a:cs typeface="Arial"/>
                <a:sym typeface="Arial"/>
              </a:defRPr>
            </a:lvl2pPr>
            <a:lvl3pPr indent="0" lvl="2" marL="33619" marR="0" algn="l">
              <a:lnSpc>
                <a:spcPct val="119464"/>
              </a:lnSpc>
              <a:spcBef>
                <a:spcPts val="0"/>
              </a:spcBef>
              <a:buNone/>
              <a:defRPr b="0" i="0" sz="971">
                <a:solidFill>
                  <a:srgbClr val="7E7E7E"/>
                </a:solidFill>
                <a:latin typeface="Arial"/>
                <a:ea typeface="Arial"/>
                <a:cs typeface="Arial"/>
                <a:sym typeface="Arial"/>
              </a:defRPr>
            </a:lvl3pPr>
            <a:lvl4pPr indent="0" lvl="3" marL="33619" marR="0" algn="l">
              <a:lnSpc>
                <a:spcPct val="119464"/>
              </a:lnSpc>
              <a:spcBef>
                <a:spcPts val="0"/>
              </a:spcBef>
              <a:buNone/>
              <a:defRPr b="0" i="0" sz="971">
                <a:solidFill>
                  <a:srgbClr val="7E7E7E"/>
                </a:solidFill>
                <a:latin typeface="Arial"/>
                <a:ea typeface="Arial"/>
                <a:cs typeface="Arial"/>
                <a:sym typeface="Arial"/>
              </a:defRPr>
            </a:lvl4pPr>
            <a:lvl5pPr indent="0" lvl="4" marL="33619" marR="0" algn="l">
              <a:lnSpc>
                <a:spcPct val="119464"/>
              </a:lnSpc>
              <a:spcBef>
                <a:spcPts val="0"/>
              </a:spcBef>
              <a:buNone/>
              <a:defRPr b="0" i="0" sz="971">
                <a:solidFill>
                  <a:srgbClr val="7E7E7E"/>
                </a:solidFill>
                <a:latin typeface="Arial"/>
                <a:ea typeface="Arial"/>
                <a:cs typeface="Arial"/>
                <a:sym typeface="Arial"/>
              </a:defRPr>
            </a:lvl5pPr>
            <a:lvl6pPr indent="0" lvl="5" marL="33619" marR="0" algn="l">
              <a:lnSpc>
                <a:spcPct val="119464"/>
              </a:lnSpc>
              <a:spcBef>
                <a:spcPts val="0"/>
              </a:spcBef>
              <a:buNone/>
              <a:defRPr b="0" i="0" sz="971">
                <a:solidFill>
                  <a:srgbClr val="7E7E7E"/>
                </a:solidFill>
                <a:latin typeface="Arial"/>
                <a:ea typeface="Arial"/>
                <a:cs typeface="Arial"/>
                <a:sym typeface="Arial"/>
              </a:defRPr>
            </a:lvl6pPr>
            <a:lvl7pPr indent="0" lvl="6" marL="33619" marR="0" algn="l">
              <a:lnSpc>
                <a:spcPct val="119464"/>
              </a:lnSpc>
              <a:spcBef>
                <a:spcPts val="0"/>
              </a:spcBef>
              <a:buNone/>
              <a:defRPr b="0" i="0" sz="971">
                <a:solidFill>
                  <a:srgbClr val="7E7E7E"/>
                </a:solidFill>
                <a:latin typeface="Arial"/>
                <a:ea typeface="Arial"/>
                <a:cs typeface="Arial"/>
                <a:sym typeface="Arial"/>
              </a:defRPr>
            </a:lvl7pPr>
            <a:lvl8pPr indent="0" lvl="7" marL="33619" marR="0" algn="l">
              <a:lnSpc>
                <a:spcPct val="119464"/>
              </a:lnSpc>
              <a:spcBef>
                <a:spcPts val="0"/>
              </a:spcBef>
              <a:buNone/>
              <a:defRPr b="0" i="0" sz="971">
                <a:solidFill>
                  <a:srgbClr val="7E7E7E"/>
                </a:solidFill>
                <a:latin typeface="Arial"/>
                <a:ea typeface="Arial"/>
                <a:cs typeface="Arial"/>
                <a:sym typeface="Arial"/>
              </a:defRPr>
            </a:lvl8pPr>
            <a:lvl9pPr indent="0" lvl="8" marL="33619" marR="0" algn="l">
              <a:lnSpc>
                <a:spcPct val="119464"/>
              </a:lnSpc>
              <a:spcBef>
                <a:spcPts val="0"/>
              </a:spcBef>
              <a:buNone/>
              <a:defRPr b="0" i="0" sz="971">
                <a:solidFill>
                  <a:srgbClr val="7E7E7E"/>
                </a:solidFill>
                <a:latin typeface="Arial"/>
                <a:ea typeface="Arial"/>
                <a:cs typeface="Arial"/>
                <a:sym typeface="Arial"/>
              </a:defRPr>
            </a:lvl9pPr>
          </a:lstStyle>
          <a:p>
            <a:pPr indent="0" lvl="0" marL="3361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280" name="Shape 280"/>
        <p:cNvGrpSpPr/>
        <p:nvPr/>
      </p:nvGrpSpPr>
      <p:grpSpPr>
        <a:xfrm>
          <a:off x="0" y="0"/>
          <a:ext cx="0" cy="0"/>
          <a:chOff x="0" y="0"/>
          <a:chExt cx="0" cy="0"/>
        </a:xfrm>
      </p:grpSpPr>
      <p:sp>
        <p:nvSpPr>
          <p:cNvPr id="281" name="Google Shape;281;g125892df120_3_8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g125892df120_3_80"/>
          <p:cNvSpPr txBox="1"/>
          <p:nvPr>
            <p:ph idx="1" type="body"/>
          </p:nvPr>
        </p:nvSpPr>
        <p:spPr>
          <a:xfrm>
            <a:off x="83978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g125892df120_3_80"/>
          <p:cNvSpPr txBox="1"/>
          <p:nvPr>
            <p:ph idx="2" type="body"/>
          </p:nvPr>
        </p:nvSpPr>
        <p:spPr>
          <a:xfrm>
            <a:off x="83978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g125892df120_3_80"/>
          <p:cNvSpPr txBox="1"/>
          <p:nvPr>
            <p:ph idx="3" type="body"/>
          </p:nvPr>
        </p:nvSpPr>
        <p:spPr>
          <a:xfrm>
            <a:off x="445312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5" name="Google Shape;285;g125892df120_3_80"/>
          <p:cNvSpPr txBox="1"/>
          <p:nvPr>
            <p:ph idx="4" type="body"/>
          </p:nvPr>
        </p:nvSpPr>
        <p:spPr>
          <a:xfrm>
            <a:off x="445312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g125892df120_3_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g125892df120_3_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g125892df120_3_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g125892df120_3_80"/>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90" name="Google Shape;290;g125892df120_3_80"/>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1" name="Google Shape;291;g125892df120_3_80"/>
          <p:cNvSpPr txBox="1"/>
          <p:nvPr>
            <p:ph idx="5" type="body"/>
          </p:nvPr>
        </p:nvSpPr>
        <p:spPr>
          <a:xfrm>
            <a:off x="8065008"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g125892df120_3_80"/>
          <p:cNvSpPr txBox="1"/>
          <p:nvPr>
            <p:ph idx="6" type="body"/>
          </p:nvPr>
        </p:nvSpPr>
        <p:spPr>
          <a:xfrm>
            <a:off x="8065008" y="2505075"/>
            <a:ext cx="32918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medium pictures">
  <p:cSld name="Title and Content with 2 medium pictures">
    <p:spTree>
      <p:nvGrpSpPr>
        <p:cNvPr id="293" name="Shape 293"/>
        <p:cNvGrpSpPr/>
        <p:nvPr/>
      </p:nvGrpSpPr>
      <p:grpSpPr>
        <a:xfrm>
          <a:off x="0" y="0"/>
          <a:ext cx="0" cy="0"/>
          <a:chOff x="0" y="0"/>
          <a:chExt cx="0" cy="0"/>
        </a:xfrm>
      </p:grpSpPr>
      <p:sp>
        <p:nvSpPr>
          <p:cNvPr id="294" name="Google Shape;294;g125892df120_3_93"/>
          <p:cNvSpPr/>
          <p:nvPr>
            <p:ph idx="2" type="pic"/>
          </p:nvPr>
        </p:nvSpPr>
        <p:spPr>
          <a:xfrm>
            <a:off x="7901259" y="2727729"/>
            <a:ext cx="4290740" cy="4130271"/>
          </a:xfrm>
          <a:prstGeom prst="rect">
            <a:avLst/>
          </a:prstGeom>
          <a:noFill/>
          <a:ln>
            <a:noFill/>
          </a:ln>
        </p:spPr>
      </p:sp>
      <p:sp>
        <p:nvSpPr>
          <p:cNvPr id="295" name="Google Shape;295;g125892df120_3_93"/>
          <p:cNvSpPr/>
          <p:nvPr>
            <p:ph idx="3" type="pic"/>
          </p:nvPr>
        </p:nvSpPr>
        <p:spPr>
          <a:xfrm>
            <a:off x="6261609" y="0"/>
            <a:ext cx="3519311" cy="3007909"/>
          </a:xfrm>
          <a:prstGeom prst="rect">
            <a:avLst/>
          </a:prstGeom>
          <a:noFill/>
          <a:ln>
            <a:noFill/>
          </a:ln>
        </p:spPr>
      </p:sp>
      <p:sp>
        <p:nvSpPr>
          <p:cNvPr id="296" name="Google Shape;296;g125892df120_3_93"/>
          <p:cNvSpPr/>
          <p:nvPr/>
        </p:nvSpPr>
        <p:spPr>
          <a:xfrm>
            <a:off x="10420569" y="1364732"/>
            <a:ext cx="947488" cy="92178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7" name="Google Shape;297;g125892df120_3_93"/>
          <p:cNvSpPr/>
          <p:nvPr/>
        </p:nvSpPr>
        <p:spPr>
          <a:xfrm flipH="1" rot="-6040930">
            <a:off x="6034138" y="-673140"/>
            <a:ext cx="4021193" cy="4021193"/>
          </a:xfrm>
          <a:prstGeom prst="arc">
            <a:avLst>
              <a:gd fmla="val 16200000" name="adj1"/>
              <a:gd fmla="val 20093138"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298" name="Google Shape;298;g125892df120_3_93"/>
          <p:cNvSpPr txBox="1"/>
          <p:nvPr>
            <p:ph type="title"/>
          </p:nvPr>
        </p:nvSpPr>
        <p:spPr>
          <a:xfrm>
            <a:off x="841248" y="365760"/>
            <a:ext cx="5120640"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g125892df120_3_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g125892df120_3_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g125892df120_3_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g125892df120_3_93"/>
          <p:cNvSpPr txBox="1"/>
          <p:nvPr>
            <p:ph idx="1" type="body"/>
          </p:nvPr>
        </p:nvSpPr>
        <p:spPr>
          <a:xfrm>
            <a:off x="841248" y="1828800"/>
            <a:ext cx="5093208" cy="435254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303" name="Shape 303"/>
        <p:cNvGrpSpPr/>
        <p:nvPr/>
      </p:nvGrpSpPr>
      <p:grpSpPr>
        <a:xfrm>
          <a:off x="0" y="0"/>
          <a:ext cx="0" cy="0"/>
          <a:chOff x="0" y="0"/>
          <a:chExt cx="0" cy="0"/>
        </a:xfrm>
      </p:grpSpPr>
      <p:sp>
        <p:nvSpPr>
          <p:cNvPr id="304" name="Google Shape;304;g125892df120_3_103"/>
          <p:cNvSpPr/>
          <p:nvPr/>
        </p:nvSpPr>
        <p:spPr>
          <a:xfrm>
            <a:off x="707393" y="847600"/>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05" name="Google Shape;305;g125892df120_3_103"/>
          <p:cNvSpPr/>
          <p:nvPr/>
        </p:nvSpPr>
        <p:spPr>
          <a:xfrm flipH="1">
            <a:off x="530529" y="0"/>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06" name="Google Shape;306;g125892df120_3_103"/>
          <p:cNvSpPr/>
          <p:nvPr/>
        </p:nvSpPr>
        <p:spPr>
          <a:xfrm flipH="1">
            <a:off x="3961511" y="-1"/>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07" name="Google Shape;307;g125892df120_3_103"/>
          <p:cNvSpPr/>
          <p:nvPr/>
        </p:nvSpPr>
        <p:spPr>
          <a:xfrm flipH="1">
            <a:off x="0" y="2936831"/>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08" name="Google Shape;308;g125892df120_3_103"/>
          <p:cNvSpPr/>
          <p:nvPr/>
        </p:nvSpPr>
        <p:spPr>
          <a:xfrm flipH="1">
            <a:off x="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09" name="Google Shape;309;g125892df120_3_103"/>
          <p:cNvSpPr/>
          <p:nvPr/>
        </p:nvSpPr>
        <p:spPr>
          <a:xfrm flipH="1">
            <a:off x="340505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10" name="Google Shape;310;g125892df120_3_103"/>
          <p:cNvSpPr/>
          <p:nvPr/>
        </p:nvSpPr>
        <p:spPr>
          <a:xfrm flipH="1">
            <a:off x="4132972" y="6258755"/>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1" name="Google Shape;311;g125892df120_3_103"/>
          <p:cNvSpPr txBox="1"/>
          <p:nvPr>
            <p:ph type="title"/>
          </p:nvPr>
        </p:nvSpPr>
        <p:spPr>
          <a:xfrm>
            <a:off x="1389888" y="1234440"/>
            <a:ext cx="3236976" cy="4069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Twentieth Century"/>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g125892df120_3_103"/>
          <p:cNvSpPr txBox="1"/>
          <p:nvPr>
            <p:ph idx="10" type="dt"/>
          </p:nvPr>
        </p:nvSpPr>
        <p:spPr>
          <a:xfrm>
            <a:off x="1682496" y="6356350"/>
            <a:ext cx="154533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g125892df120_3_103"/>
          <p:cNvSpPr txBox="1"/>
          <p:nvPr>
            <p:ph idx="11" type="ftr"/>
          </p:nvPr>
        </p:nvSpPr>
        <p:spPr>
          <a:xfrm>
            <a:off x="6099048"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g125892df120_3_103"/>
          <p:cNvSpPr txBox="1"/>
          <p:nvPr>
            <p:ph idx="12" type="sldNum"/>
          </p:nvPr>
        </p:nvSpPr>
        <p:spPr>
          <a:xfrm>
            <a:off x="10506456" y="6356350"/>
            <a:ext cx="8503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g125892df120_3_103"/>
          <p:cNvSpPr txBox="1"/>
          <p:nvPr>
            <p:ph idx="1" type="body"/>
          </p:nvPr>
        </p:nvSpPr>
        <p:spPr>
          <a:xfrm>
            <a:off x="6665976" y="2551176"/>
            <a:ext cx="4709160"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6" name="Shape 316"/>
        <p:cNvGrpSpPr/>
        <p:nvPr/>
      </p:nvGrpSpPr>
      <p:grpSpPr>
        <a:xfrm>
          <a:off x="0" y="0"/>
          <a:ext cx="0" cy="0"/>
          <a:chOff x="0" y="0"/>
          <a:chExt cx="0" cy="0"/>
        </a:xfrm>
      </p:grpSpPr>
      <p:sp>
        <p:nvSpPr>
          <p:cNvPr id="317" name="Google Shape;317;g125892df120_3_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g125892df120_3_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g125892df120_3_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g125892df120_3_116"/>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21" name="Google Shape;321;g125892df120_3_116"/>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2" name="Google Shape;322;g125892df120_3_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3" name="Shape 323"/>
        <p:cNvGrpSpPr/>
        <p:nvPr/>
      </p:nvGrpSpPr>
      <p:grpSpPr>
        <a:xfrm>
          <a:off x="0" y="0"/>
          <a:ext cx="0" cy="0"/>
          <a:chOff x="0" y="0"/>
          <a:chExt cx="0" cy="0"/>
        </a:xfrm>
      </p:grpSpPr>
      <p:sp>
        <p:nvSpPr>
          <p:cNvPr id="324" name="Google Shape;324;g125892df120_3_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g125892df120_3_1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26" name="Google Shape;326;g125892df120_3_1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7" name="Google Shape;327;g125892df120_3_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g125892df120_3_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g125892df120_3_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30" name="Google Shape;330;g125892df120_3_123"/>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31" name="Google Shape;331;g125892df120_3_123"/>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2" name="Shape 332"/>
        <p:cNvGrpSpPr/>
        <p:nvPr/>
      </p:nvGrpSpPr>
      <p:grpSpPr>
        <a:xfrm>
          <a:off x="0" y="0"/>
          <a:ext cx="0" cy="0"/>
          <a:chOff x="0" y="0"/>
          <a:chExt cx="0" cy="0"/>
        </a:xfrm>
      </p:grpSpPr>
      <p:sp>
        <p:nvSpPr>
          <p:cNvPr id="333" name="Google Shape;333;g125892df120_3_1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g125892df120_3_132"/>
          <p:cNvSpPr/>
          <p:nvPr>
            <p:ph idx="2" type="pic"/>
          </p:nvPr>
        </p:nvSpPr>
        <p:spPr>
          <a:xfrm>
            <a:off x="5183188" y="987425"/>
            <a:ext cx="6172200" cy="4873625"/>
          </a:xfrm>
          <a:prstGeom prst="rect">
            <a:avLst/>
          </a:prstGeom>
          <a:noFill/>
          <a:ln>
            <a:noFill/>
          </a:ln>
        </p:spPr>
      </p:sp>
      <p:sp>
        <p:nvSpPr>
          <p:cNvPr id="335" name="Google Shape;335;g125892df120_3_1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6" name="Google Shape;336;g125892df120_3_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g125892df120_3_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g125892df120_3_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39" name="Google Shape;339;g125892df120_3_132"/>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340" name="Google Shape;340;g125892df120_3_132"/>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33"/>
          <p:cNvSpPr/>
          <p:nvPr/>
        </p:nvSpPr>
        <p:spPr>
          <a:xfrm>
            <a:off x="6096000" y="-2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1867"/>
              <a:buFont typeface="Arial"/>
              <a:buNone/>
            </a:pPr>
            <a:r>
              <a:t/>
            </a:r>
            <a:endParaRPr b="0" i="0" sz="1867" u="none" cap="none" strike="noStrike">
              <a:solidFill>
                <a:schemeClr val="dk1"/>
              </a:solidFill>
              <a:latin typeface="Arial"/>
              <a:ea typeface="Arial"/>
              <a:cs typeface="Arial"/>
              <a:sym typeface="Arial"/>
            </a:endParaRPr>
          </a:p>
        </p:txBody>
      </p:sp>
      <p:cxnSp>
        <p:nvCxnSpPr>
          <p:cNvPr id="44" name="Google Shape;44;p33"/>
          <p:cNvCxnSpPr/>
          <p:nvPr/>
        </p:nvCxnSpPr>
        <p:spPr>
          <a:xfrm>
            <a:off x="6706233" y="5994000"/>
            <a:ext cx="6244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33"/>
          <p:cNvSpPr txBox="1"/>
          <p:nvPr>
            <p:ph type="title"/>
          </p:nvPr>
        </p:nvSpPr>
        <p:spPr>
          <a:xfrm>
            <a:off x="354000" y="1534800"/>
            <a:ext cx="5393600" cy="208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46" name="Google Shape;46;p33"/>
          <p:cNvSpPr txBox="1"/>
          <p:nvPr>
            <p:ph idx="1" type="subTitle"/>
          </p:nvPr>
        </p:nvSpPr>
        <p:spPr>
          <a:xfrm>
            <a:off x="354000" y="3692001"/>
            <a:ext cx="5393600" cy="169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47" name="Google Shape;47;p33"/>
          <p:cNvSpPr txBox="1"/>
          <p:nvPr>
            <p:ph idx="2" type="body"/>
          </p:nvPr>
        </p:nvSpPr>
        <p:spPr>
          <a:xfrm>
            <a:off x="6586000" y="965600"/>
            <a:ext cx="5116000" cy="49268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2133"/>
              </a:spcBef>
              <a:spcAft>
                <a:spcPts val="0"/>
              </a:spcAft>
              <a:buClr>
                <a:schemeClr val="lt1"/>
              </a:buClr>
              <a:buSzPts val="1400"/>
              <a:buChar char="○"/>
              <a:defRPr>
                <a:solidFill>
                  <a:schemeClr val="lt1"/>
                </a:solidFill>
              </a:defRPr>
            </a:lvl2pPr>
            <a:lvl3pPr indent="-317500" lvl="2" marL="1371600" algn="l">
              <a:lnSpc>
                <a:spcPct val="115000"/>
              </a:lnSpc>
              <a:spcBef>
                <a:spcPts val="2133"/>
              </a:spcBef>
              <a:spcAft>
                <a:spcPts val="0"/>
              </a:spcAft>
              <a:buClr>
                <a:schemeClr val="lt1"/>
              </a:buClr>
              <a:buSzPts val="1400"/>
              <a:buChar char="■"/>
              <a:defRPr>
                <a:solidFill>
                  <a:schemeClr val="lt1"/>
                </a:solidFill>
              </a:defRPr>
            </a:lvl3pPr>
            <a:lvl4pPr indent="-317500" lvl="3" marL="1828800" algn="l">
              <a:lnSpc>
                <a:spcPct val="115000"/>
              </a:lnSpc>
              <a:spcBef>
                <a:spcPts val="2133"/>
              </a:spcBef>
              <a:spcAft>
                <a:spcPts val="0"/>
              </a:spcAft>
              <a:buClr>
                <a:schemeClr val="lt1"/>
              </a:buClr>
              <a:buSzPts val="1400"/>
              <a:buChar char="●"/>
              <a:defRPr>
                <a:solidFill>
                  <a:schemeClr val="lt1"/>
                </a:solidFill>
              </a:defRPr>
            </a:lvl4pPr>
            <a:lvl5pPr indent="-317500" lvl="4" marL="2286000" algn="l">
              <a:lnSpc>
                <a:spcPct val="115000"/>
              </a:lnSpc>
              <a:spcBef>
                <a:spcPts val="2133"/>
              </a:spcBef>
              <a:spcAft>
                <a:spcPts val="0"/>
              </a:spcAft>
              <a:buClr>
                <a:schemeClr val="lt1"/>
              </a:buClr>
              <a:buSzPts val="1400"/>
              <a:buChar char="○"/>
              <a:defRPr>
                <a:solidFill>
                  <a:schemeClr val="lt1"/>
                </a:solidFill>
              </a:defRPr>
            </a:lvl5pPr>
            <a:lvl6pPr indent="-317500" lvl="5" marL="2743200" algn="l">
              <a:lnSpc>
                <a:spcPct val="115000"/>
              </a:lnSpc>
              <a:spcBef>
                <a:spcPts val="2133"/>
              </a:spcBef>
              <a:spcAft>
                <a:spcPts val="0"/>
              </a:spcAft>
              <a:buClr>
                <a:schemeClr val="lt1"/>
              </a:buClr>
              <a:buSzPts val="1400"/>
              <a:buChar char="■"/>
              <a:defRPr>
                <a:solidFill>
                  <a:schemeClr val="lt1"/>
                </a:solidFill>
              </a:defRPr>
            </a:lvl6pPr>
            <a:lvl7pPr indent="-317500" lvl="6" marL="3200400" algn="l">
              <a:lnSpc>
                <a:spcPct val="115000"/>
              </a:lnSpc>
              <a:spcBef>
                <a:spcPts val="2133"/>
              </a:spcBef>
              <a:spcAft>
                <a:spcPts val="0"/>
              </a:spcAft>
              <a:buClr>
                <a:schemeClr val="lt1"/>
              </a:buClr>
              <a:buSzPts val="1400"/>
              <a:buChar char="●"/>
              <a:defRPr>
                <a:solidFill>
                  <a:schemeClr val="lt1"/>
                </a:solidFill>
              </a:defRPr>
            </a:lvl7pPr>
            <a:lvl8pPr indent="-317500" lvl="7" marL="3657600" algn="l">
              <a:lnSpc>
                <a:spcPct val="115000"/>
              </a:lnSpc>
              <a:spcBef>
                <a:spcPts val="2133"/>
              </a:spcBef>
              <a:spcAft>
                <a:spcPts val="0"/>
              </a:spcAft>
              <a:buClr>
                <a:schemeClr val="lt1"/>
              </a:buClr>
              <a:buSzPts val="1400"/>
              <a:buChar char="○"/>
              <a:defRPr>
                <a:solidFill>
                  <a:schemeClr val="lt1"/>
                </a:solidFill>
              </a:defRPr>
            </a:lvl8pPr>
            <a:lvl9pPr indent="-317500" lvl="8" marL="4114800" algn="l">
              <a:lnSpc>
                <a:spcPct val="115000"/>
              </a:lnSpc>
              <a:spcBef>
                <a:spcPts val="2133"/>
              </a:spcBef>
              <a:spcAft>
                <a:spcPts val="2133"/>
              </a:spcAft>
              <a:buClr>
                <a:schemeClr val="lt1"/>
              </a:buClr>
              <a:buSzPts val="1400"/>
              <a:buChar char="■"/>
              <a:defRPr>
                <a:solidFill>
                  <a:schemeClr val="lt1"/>
                </a:solidFill>
              </a:defRPr>
            </a:lvl9pPr>
          </a:lstStyle>
          <a:p/>
        </p:txBody>
      </p:sp>
      <p:sp>
        <p:nvSpPr>
          <p:cNvPr id="48" name="Google Shape;48;p33"/>
          <p:cNvSpPr txBox="1"/>
          <p:nvPr>
            <p:ph idx="12" type="sldNum"/>
          </p:nvPr>
        </p:nvSpPr>
        <p:spPr>
          <a:xfrm>
            <a:off x="11280575" y="6201587"/>
            <a:ext cx="731600" cy="5248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1pPr>
            <a:lvl2pPr indent="0" lvl="1"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2pPr>
            <a:lvl3pPr indent="0" lvl="2"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3pPr>
            <a:lvl4pPr indent="0" lvl="3"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4pPr>
            <a:lvl5pPr indent="0" lvl="4"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5pPr>
            <a:lvl6pPr indent="0" lvl="5"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6pPr>
            <a:lvl7pPr indent="0" lvl="6"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7pPr>
            <a:lvl8pPr indent="0" lvl="7"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8pPr>
            <a:lvl9pPr indent="0" lvl="8" marL="0" marR="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35"/>
          <p:cNvSpPr/>
          <p:nvPr/>
        </p:nvSpPr>
        <p:spPr>
          <a:xfrm rot="-5400000">
            <a:off x="-388933" y="4841194"/>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60" name="Google Shape;60;p35"/>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36"/>
          <p:cNvSpPr/>
          <p:nvPr/>
        </p:nvSpPr>
        <p:spPr>
          <a:xfrm>
            <a:off x="2815929" y="148929"/>
            <a:ext cx="6560142" cy="6560142"/>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3" name="Google Shape;63;p36"/>
          <p:cNvSpPr/>
          <p:nvPr/>
        </p:nvSpPr>
        <p:spPr>
          <a:xfrm flipH="1" rot="-1577571">
            <a:off x="2494119" y="-28502"/>
            <a:ext cx="6816262" cy="6816262"/>
          </a:xfrm>
          <a:prstGeom prst="arc">
            <a:avLst>
              <a:gd fmla="val 16200000" name="adj1"/>
              <a:gd fmla="val 20093138" name="adj2"/>
            </a:avLst>
          </a:prstGeom>
          <a:noFill/>
          <a:ln cap="rnd" cmpd="sng" w="127000">
            <a:solidFill>
              <a:schemeClr val="accent4">
                <a:alpha val="9490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64" name="Google Shape;64;p36"/>
          <p:cNvSpPr/>
          <p:nvPr/>
        </p:nvSpPr>
        <p:spPr>
          <a:xfrm>
            <a:off x="8165417" y="5241988"/>
            <a:ext cx="759403" cy="73880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5" name="Google Shape;65;p36"/>
          <p:cNvSpPr txBox="1"/>
          <p:nvPr>
            <p:ph type="title"/>
          </p:nvPr>
        </p:nvSpPr>
        <p:spPr>
          <a:xfrm>
            <a:off x="3319272" y="1380744"/>
            <a:ext cx="5559552" cy="2514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Twentieth Centur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6"/>
          <p:cNvSpPr txBox="1"/>
          <p:nvPr>
            <p:ph idx="1" type="body"/>
          </p:nvPr>
        </p:nvSpPr>
        <p:spPr>
          <a:xfrm>
            <a:off x="3319272" y="4078224"/>
            <a:ext cx="5559552" cy="153619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37"/>
          <p:cNvSpPr/>
          <p:nvPr/>
        </p:nvSpPr>
        <p:spPr>
          <a:xfrm>
            <a:off x="4000500" y="1087403"/>
            <a:ext cx="8191500" cy="5770597"/>
          </a:xfrm>
          <a:custGeom>
            <a:rect b="b" l="l" r="r" t="t"/>
            <a:pathLst>
              <a:path extrusionOk="0" h="5770597" w="8191500">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cxnSp>
        <p:nvCxnSpPr>
          <p:cNvPr id="69" name="Google Shape;69;p37"/>
          <p:cNvCxnSpPr/>
          <p:nvPr/>
        </p:nvCxnSpPr>
        <p:spPr>
          <a:xfrm>
            <a:off x="406241" y="183933"/>
            <a:ext cx="0" cy="1597708"/>
          </a:xfrm>
          <a:prstGeom prst="straightConnector1">
            <a:avLst/>
          </a:prstGeom>
          <a:noFill/>
          <a:ln cap="rnd" cmpd="sng" w="127000">
            <a:solidFill>
              <a:schemeClr val="accent4"/>
            </a:solidFill>
            <a:prstDash val="dash"/>
            <a:miter lim="800000"/>
            <a:headEnd len="sm" w="sm" type="none"/>
            <a:tailEnd len="sm" w="sm" type="none"/>
          </a:ln>
        </p:spPr>
      </p:cxnSp>
      <p:sp>
        <p:nvSpPr>
          <p:cNvPr id="70" name="Google Shape;70;p37"/>
          <p:cNvSpPr/>
          <p:nvPr/>
        </p:nvSpPr>
        <p:spPr>
          <a:xfrm>
            <a:off x="5292348" y="1"/>
            <a:ext cx="2279742" cy="1267785"/>
          </a:xfrm>
          <a:custGeom>
            <a:rect b="b" l="l" r="r" t="t"/>
            <a:pathLst>
              <a:path extrusionOk="0" h="1267785" w="2279742">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71" name="Google Shape;71;p37"/>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2" name="Google Shape;72;p37"/>
          <p:cNvSpPr/>
          <p:nvPr/>
        </p:nvSpPr>
        <p:spPr>
          <a:xfrm>
            <a:off x="1569044" y="514898"/>
            <a:ext cx="2393351" cy="2328423"/>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3" name="Google Shape;73;p37"/>
          <p:cNvSpPr/>
          <p:nvPr/>
        </p:nvSpPr>
        <p:spPr>
          <a:xfrm flipH="1">
            <a:off x="0" y="2949740"/>
            <a:ext cx="1186451" cy="1771650"/>
          </a:xfrm>
          <a:custGeom>
            <a:rect b="b" l="l" r="r" t="t"/>
            <a:pathLst>
              <a:path extrusionOk="0" h="1771650" w="1186451">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74" name="Google Shape;74;p37"/>
          <p:cNvSpPr/>
          <p:nvPr/>
        </p:nvSpPr>
        <p:spPr>
          <a:xfrm rot="-5400000">
            <a:off x="1539683" y="4203427"/>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75" name="Google Shape;75;p37"/>
          <p:cNvSpPr txBox="1"/>
          <p:nvPr>
            <p:ph type="ctrTitle"/>
          </p:nvPr>
        </p:nvSpPr>
        <p:spPr>
          <a:xfrm>
            <a:off x="5093208" y="2743200"/>
            <a:ext cx="6592824" cy="2386584"/>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6000"/>
              <a:buFont typeface="Twentieth Centur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subTitle"/>
          </p:nvPr>
        </p:nvSpPr>
        <p:spPr>
          <a:xfrm>
            <a:off x="5093208" y="5221224"/>
            <a:ext cx="6592824" cy="996696"/>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spTree>
      <p:nvGrpSpPr>
        <p:cNvPr id="77" name="Shape 77"/>
        <p:cNvGrpSpPr/>
        <p:nvPr/>
      </p:nvGrpSpPr>
      <p:grpSpPr>
        <a:xfrm>
          <a:off x="0" y="0"/>
          <a:ext cx="0" cy="0"/>
          <a:chOff x="0" y="0"/>
          <a:chExt cx="0" cy="0"/>
        </a:xfrm>
      </p:grpSpPr>
      <p:sp>
        <p:nvSpPr>
          <p:cNvPr id="78" name="Google Shape;78;p38"/>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9" name="Google Shape;79;p38"/>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80" name="Google Shape;80;p38"/>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1" name="Google Shape;81;p38"/>
          <p:cNvSpPr txBox="1"/>
          <p:nvPr>
            <p:ph type="title"/>
          </p:nvPr>
        </p:nvSpPr>
        <p:spPr>
          <a:xfrm>
            <a:off x="1170432" y="1399032"/>
            <a:ext cx="3236976" cy="4069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Twentieth Centur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8"/>
          <p:cNvSpPr txBox="1"/>
          <p:nvPr>
            <p:ph idx="1" type="body"/>
          </p:nvPr>
        </p:nvSpPr>
        <p:spPr>
          <a:xfrm>
            <a:off x="5788152" y="1527048"/>
            <a:ext cx="5111496" cy="393192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228600" lvl="3" marL="1828800" algn="l">
              <a:lnSpc>
                <a:spcPct val="90000"/>
              </a:lnSpc>
              <a:spcBef>
                <a:spcPts val="500"/>
              </a:spcBef>
              <a:spcAft>
                <a:spcPts val="0"/>
              </a:spcAft>
              <a:buClr>
                <a:schemeClr val="dk1"/>
              </a:buClr>
              <a:buSzPts val="1800"/>
              <a:buNone/>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small pictures">
  <p:cSld name="Title and Content 2 small pictures">
    <p:spTree>
      <p:nvGrpSpPr>
        <p:cNvPr id="86" name="Shape 86"/>
        <p:cNvGrpSpPr/>
        <p:nvPr/>
      </p:nvGrpSpPr>
      <p:grpSpPr>
        <a:xfrm>
          <a:off x="0" y="0"/>
          <a:ext cx="0" cy="0"/>
          <a:chOff x="0" y="0"/>
          <a:chExt cx="0" cy="0"/>
        </a:xfrm>
      </p:grpSpPr>
      <p:sp>
        <p:nvSpPr>
          <p:cNvPr id="87" name="Google Shape;87;p39"/>
          <p:cNvSpPr/>
          <p:nvPr>
            <p:ph idx="2" type="pic"/>
          </p:nvPr>
        </p:nvSpPr>
        <p:spPr>
          <a:xfrm>
            <a:off x="7200479" y="1150210"/>
            <a:ext cx="2207046" cy="2204178"/>
          </a:xfrm>
          <a:prstGeom prst="rect">
            <a:avLst/>
          </a:prstGeom>
          <a:noFill/>
          <a:ln>
            <a:noFill/>
          </a:ln>
        </p:spPr>
      </p:sp>
      <p:sp>
        <p:nvSpPr>
          <p:cNvPr id="88" name="Google Shape;88;p39"/>
          <p:cNvSpPr/>
          <p:nvPr>
            <p:ph idx="3" type="pic"/>
          </p:nvPr>
        </p:nvSpPr>
        <p:spPr>
          <a:xfrm>
            <a:off x="8444632" y="2579683"/>
            <a:ext cx="3096807" cy="3096807"/>
          </a:xfrm>
          <a:prstGeom prst="rect">
            <a:avLst/>
          </a:prstGeom>
          <a:noFill/>
          <a:ln>
            <a:noFill/>
          </a:ln>
        </p:spPr>
      </p:sp>
      <p:sp>
        <p:nvSpPr>
          <p:cNvPr id="89" name="Google Shape;89;p39"/>
          <p:cNvSpPr txBox="1"/>
          <p:nvPr>
            <p:ph type="title"/>
          </p:nvPr>
        </p:nvSpPr>
        <p:spPr>
          <a:xfrm>
            <a:off x="539496" y="365124"/>
            <a:ext cx="5806440"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9"/>
          <p:cNvSpPr txBox="1"/>
          <p:nvPr>
            <p:ph idx="1" type="body"/>
          </p:nvPr>
        </p:nvSpPr>
        <p:spPr>
          <a:xfrm>
            <a:off x="539496" y="1825625"/>
            <a:ext cx="5806440" cy="4352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cap="none">
                <a:solidFill>
                  <a:srgbClr val="888888"/>
                </a:solidFill>
                <a:latin typeface="Avenir"/>
                <a:ea typeface="Avenir"/>
                <a:cs typeface="Avenir"/>
                <a:sym typeface="Avenir"/>
              </a:defRPr>
            </a:lvl1pPr>
            <a:lvl2pPr indent="0" lvl="1" marL="0" marR="0" algn="r">
              <a:spcBef>
                <a:spcPts val="0"/>
              </a:spcBef>
              <a:buNone/>
              <a:defRPr sz="1200" cap="none">
                <a:solidFill>
                  <a:srgbClr val="888888"/>
                </a:solidFill>
                <a:latin typeface="Avenir"/>
                <a:ea typeface="Avenir"/>
                <a:cs typeface="Avenir"/>
                <a:sym typeface="Avenir"/>
              </a:defRPr>
            </a:lvl2pPr>
            <a:lvl3pPr indent="0" lvl="2" marL="0" marR="0" algn="r">
              <a:spcBef>
                <a:spcPts val="0"/>
              </a:spcBef>
              <a:buNone/>
              <a:defRPr sz="1200" cap="none">
                <a:solidFill>
                  <a:srgbClr val="888888"/>
                </a:solidFill>
                <a:latin typeface="Avenir"/>
                <a:ea typeface="Avenir"/>
                <a:cs typeface="Avenir"/>
                <a:sym typeface="Avenir"/>
              </a:defRPr>
            </a:lvl3pPr>
            <a:lvl4pPr indent="0" lvl="3" marL="0" marR="0" algn="r">
              <a:spcBef>
                <a:spcPts val="0"/>
              </a:spcBef>
              <a:buNone/>
              <a:defRPr sz="1200" cap="none">
                <a:solidFill>
                  <a:srgbClr val="888888"/>
                </a:solidFill>
                <a:latin typeface="Avenir"/>
                <a:ea typeface="Avenir"/>
                <a:cs typeface="Avenir"/>
                <a:sym typeface="Avenir"/>
              </a:defRPr>
            </a:lvl4pPr>
            <a:lvl5pPr indent="0" lvl="4" marL="0" marR="0" algn="r">
              <a:spcBef>
                <a:spcPts val="0"/>
              </a:spcBef>
              <a:buNone/>
              <a:defRPr sz="1200" cap="none">
                <a:solidFill>
                  <a:srgbClr val="888888"/>
                </a:solidFill>
                <a:latin typeface="Avenir"/>
                <a:ea typeface="Avenir"/>
                <a:cs typeface="Avenir"/>
                <a:sym typeface="Avenir"/>
              </a:defRPr>
            </a:lvl5pPr>
            <a:lvl6pPr indent="0" lvl="5" marL="0" marR="0" algn="r">
              <a:spcBef>
                <a:spcPts val="0"/>
              </a:spcBef>
              <a:buNone/>
              <a:defRPr sz="1200" cap="none">
                <a:solidFill>
                  <a:srgbClr val="888888"/>
                </a:solidFill>
                <a:latin typeface="Avenir"/>
                <a:ea typeface="Avenir"/>
                <a:cs typeface="Avenir"/>
                <a:sym typeface="Avenir"/>
              </a:defRPr>
            </a:lvl6pPr>
            <a:lvl7pPr indent="0" lvl="6" marL="0" marR="0" algn="r">
              <a:spcBef>
                <a:spcPts val="0"/>
              </a:spcBef>
              <a:buNone/>
              <a:defRPr sz="1200" cap="none">
                <a:solidFill>
                  <a:srgbClr val="888888"/>
                </a:solidFill>
                <a:latin typeface="Avenir"/>
                <a:ea typeface="Avenir"/>
                <a:cs typeface="Avenir"/>
                <a:sym typeface="Avenir"/>
              </a:defRPr>
            </a:lvl7pPr>
            <a:lvl8pPr indent="0" lvl="7" marL="0" marR="0" algn="r">
              <a:spcBef>
                <a:spcPts val="0"/>
              </a:spcBef>
              <a:buNone/>
              <a:defRPr sz="1200" cap="none">
                <a:solidFill>
                  <a:srgbClr val="888888"/>
                </a:solidFill>
                <a:latin typeface="Avenir"/>
                <a:ea typeface="Avenir"/>
                <a:cs typeface="Avenir"/>
                <a:sym typeface="Avenir"/>
              </a:defRPr>
            </a:lvl8pPr>
            <a:lvl9pPr indent="0" lvl="8" marL="0" marR="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39"/>
          <p:cNvSpPr/>
          <p:nvPr/>
        </p:nvSpPr>
        <p:spPr>
          <a:xfrm>
            <a:off x="10249620" y="1555068"/>
            <a:ext cx="819303" cy="79707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95" name="Google Shape;95;p39"/>
          <p:cNvSpPr/>
          <p:nvPr/>
        </p:nvSpPr>
        <p:spPr>
          <a:xfrm>
            <a:off x="7590089" y="4034393"/>
            <a:ext cx="876704" cy="876704"/>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7" Type="http://schemas.openxmlformats.org/officeDocument/2006/relationships/theme" Target="../theme/theme5.xml"/><Relationship Id="rId16" Type="http://schemas.openxmlformats.org/officeDocument/2006/relationships/slideLayout" Target="../slideLayouts/slideLayout20.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2.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p:nvPr/>
        </p:nvSpPr>
        <p:spPr>
          <a:xfrm>
            <a:off x="10975571" y="6102947"/>
            <a:ext cx="919941" cy="654199"/>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Calibri"/>
              <a:ea typeface="Calibri"/>
              <a:cs typeface="Calibri"/>
              <a:sym typeface="Calibri"/>
            </a:endParaRPr>
          </a:p>
        </p:txBody>
      </p:sp>
      <p:sp>
        <p:nvSpPr>
          <p:cNvPr id="11" name="Google Shape;11;p30"/>
          <p:cNvSpPr txBox="1"/>
          <p:nvPr>
            <p:ph type="title"/>
          </p:nvPr>
        </p:nvSpPr>
        <p:spPr>
          <a:xfrm>
            <a:off x="4870333" y="2793851"/>
            <a:ext cx="2451331" cy="436468"/>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05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0"/>
          <p:cNvSpPr txBox="1"/>
          <p:nvPr>
            <p:ph idx="1" type="body"/>
          </p:nvPr>
        </p:nvSpPr>
        <p:spPr>
          <a:xfrm>
            <a:off x="846511" y="3223257"/>
            <a:ext cx="10498975" cy="165734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2600" u="none" cap="none" strike="noStrike">
                <a:solidFill>
                  <a:srgbClr val="1B5098"/>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3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0" type="dt"/>
          </p:nvPr>
        </p:nvSpPr>
        <p:spPr>
          <a:xfrm>
            <a:off x="609600" y="6377940"/>
            <a:ext cx="2804160" cy="27699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30"/>
          <p:cNvSpPr txBox="1"/>
          <p:nvPr>
            <p:ph idx="12" type="sldNum"/>
          </p:nvPr>
        </p:nvSpPr>
        <p:spPr>
          <a:xfrm>
            <a:off x="261389" y="6385786"/>
            <a:ext cx="280939" cy="143757"/>
          </a:xfrm>
          <a:prstGeom prst="rect">
            <a:avLst/>
          </a:prstGeom>
          <a:noFill/>
          <a:ln>
            <a:noFill/>
          </a:ln>
        </p:spPr>
        <p:txBody>
          <a:bodyPr anchorCtr="0" anchor="t" bIns="0" lIns="0" spcFirstLastPara="1" rIns="0" wrap="square" tIns="0">
            <a:spAutoFit/>
          </a:bodyPr>
          <a:lstStyle>
            <a:lvl1pPr indent="0" lvl="0" marL="33619" marR="0" rtl="0" algn="l">
              <a:lnSpc>
                <a:spcPct val="119464"/>
              </a:lnSpc>
              <a:spcBef>
                <a:spcPts val="0"/>
              </a:spcBef>
              <a:buNone/>
              <a:defRPr b="0" i="0" sz="971" u="none">
                <a:solidFill>
                  <a:srgbClr val="7E7E7E"/>
                </a:solidFill>
                <a:latin typeface="Arial"/>
                <a:ea typeface="Arial"/>
                <a:cs typeface="Arial"/>
                <a:sym typeface="Arial"/>
              </a:defRPr>
            </a:lvl1pPr>
            <a:lvl2pPr indent="0" lvl="1" marL="33619" marR="0" rtl="0" algn="l">
              <a:lnSpc>
                <a:spcPct val="119464"/>
              </a:lnSpc>
              <a:spcBef>
                <a:spcPts val="0"/>
              </a:spcBef>
              <a:buNone/>
              <a:defRPr b="0" i="0" sz="971" u="none">
                <a:solidFill>
                  <a:srgbClr val="7E7E7E"/>
                </a:solidFill>
                <a:latin typeface="Arial"/>
                <a:ea typeface="Arial"/>
                <a:cs typeface="Arial"/>
                <a:sym typeface="Arial"/>
              </a:defRPr>
            </a:lvl2pPr>
            <a:lvl3pPr indent="0" lvl="2" marL="33619" marR="0" rtl="0" algn="l">
              <a:lnSpc>
                <a:spcPct val="119464"/>
              </a:lnSpc>
              <a:spcBef>
                <a:spcPts val="0"/>
              </a:spcBef>
              <a:buNone/>
              <a:defRPr b="0" i="0" sz="971" u="none">
                <a:solidFill>
                  <a:srgbClr val="7E7E7E"/>
                </a:solidFill>
                <a:latin typeface="Arial"/>
                <a:ea typeface="Arial"/>
                <a:cs typeface="Arial"/>
                <a:sym typeface="Arial"/>
              </a:defRPr>
            </a:lvl3pPr>
            <a:lvl4pPr indent="0" lvl="3" marL="33619" marR="0" rtl="0" algn="l">
              <a:lnSpc>
                <a:spcPct val="119464"/>
              </a:lnSpc>
              <a:spcBef>
                <a:spcPts val="0"/>
              </a:spcBef>
              <a:buNone/>
              <a:defRPr b="0" i="0" sz="971" u="none">
                <a:solidFill>
                  <a:srgbClr val="7E7E7E"/>
                </a:solidFill>
                <a:latin typeface="Arial"/>
                <a:ea typeface="Arial"/>
                <a:cs typeface="Arial"/>
                <a:sym typeface="Arial"/>
              </a:defRPr>
            </a:lvl4pPr>
            <a:lvl5pPr indent="0" lvl="4" marL="33619" marR="0" rtl="0" algn="l">
              <a:lnSpc>
                <a:spcPct val="119464"/>
              </a:lnSpc>
              <a:spcBef>
                <a:spcPts val="0"/>
              </a:spcBef>
              <a:buNone/>
              <a:defRPr b="0" i="0" sz="971" u="none">
                <a:solidFill>
                  <a:srgbClr val="7E7E7E"/>
                </a:solidFill>
                <a:latin typeface="Arial"/>
                <a:ea typeface="Arial"/>
                <a:cs typeface="Arial"/>
                <a:sym typeface="Arial"/>
              </a:defRPr>
            </a:lvl5pPr>
            <a:lvl6pPr indent="0" lvl="5" marL="33619" marR="0" rtl="0" algn="l">
              <a:lnSpc>
                <a:spcPct val="119464"/>
              </a:lnSpc>
              <a:spcBef>
                <a:spcPts val="0"/>
              </a:spcBef>
              <a:buNone/>
              <a:defRPr b="0" i="0" sz="971" u="none">
                <a:solidFill>
                  <a:srgbClr val="7E7E7E"/>
                </a:solidFill>
                <a:latin typeface="Arial"/>
                <a:ea typeface="Arial"/>
                <a:cs typeface="Arial"/>
                <a:sym typeface="Arial"/>
              </a:defRPr>
            </a:lvl6pPr>
            <a:lvl7pPr indent="0" lvl="6" marL="33619" marR="0" rtl="0" algn="l">
              <a:lnSpc>
                <a:spcPct val="119464"/>
              </a:lnSpc>
              <a:spcBef>
                <a:spcPts val="0"/>
              </a:spcBef>
              <a:buNone/>
              <a:defRPr b="0" i="0" sz="971" u="none">
                <a:solidFill>
                  <a:srgbClr val="7E7E7E"/>
                </a:solidFill>
                <a:latin typeface="Arial"/>
                <a:ea typeface="Arial"/>
                <a:cs typeface="Arial"/>
                <a:sym typeface="Arial"/>
              </a:defRPr>
            </a:lvl7pPr>
            <a:lvl8pPr indent="0" lvl="7" marL="33619" marR="0" rtl="0" algn="l">
              <a:lnSpc>
                <a:spcPct val="119464"/>
              </a:lnSpc>
              <a:spcBef>
                <a:spcPts val="0"/>
              </a:spcBef>
              <a:buNone/>
              <a:defRPr b="0" i="0" sz="971" u="none">
                <a:solidFill>
                  <a:srgbClr val="7E7E7E"/>
                </a:solidFill>
                <a:latin typeface="Arial"/>
                <a:ea typeface="Arial"/>
                <a:cs typeface="Arial"/>
                <a:sym typeface="Arial"/>
              </a:defRPr>
            </a:lvl8pPr>
            <a:lvl9pPr indent="0" lvl="8" marL="33619" marR="0" rtl="0" algn="l">
              <a:lnSpc>
                <a:spcPct val="119464"/>
              </a:lnSpc>
              <a:spcBef>
                <a:spcPts val="0"/>
              </a:spcBef>
              <a:buNone/>
              <a:defRPr b="0" i="0" sz="971" u="none">
                <a:solidFill>
                  <a:srgbClr val="7E7E7E"/>
                </a:solidFill>
                <a:latin typeface="Arial"/>
                <a:ea typeface="Arial"/>
                <a:cs typeface="Arial"/>
                <a:sym typeface="Arial"/>
              </a:defRPr>
            </a:lvl9pPr>
          </a:lstStyle>
          <a:p>
            <a:pPr indent="0" lvl="0" marL="33619"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8" name="Shape 38"/>
        <p:cNvGrpSpPr/>
        <p:nvPr/>
      </p:nvGrpSpPr>
      <p:grpSpPr>
        <a:xfrm>
          <a:off x="0" y="0"/>
          <a:ext cx="0" cy="0"/>
          <a:chOff x="0" y="0"/>
          <a:chExt cx="0" cy="0"/>
        </a:xfrm>
      </p:grpSpPr>
      <p:sp>
        <p:nvSpPr>
          <p:cNvPr id="39" name="Google Shape;39;p32"/>
          <p:cNvSpPr txBox="1"/>
          <p:nvPr>
            <p:ph type="title"/>
          </p:nvPr>
        </p:nvSpPr>
        <p:spPr>
          <a:xfrm>
            <a:off x="415600" y="546667"/>
            <a:ext cx="11360800" cy="81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0" name="Google Shape;40;p32"/>
          <p:cNvSpPr txBox="1"/>
          <p:nvPr>
            <p:ph idx="1" type="body"/>
          </p:nvPr>
        </p:nvSpPr>
        <p:spPr>
          <a:xfrm>
            <a:off x="415600" y="1639833"/>
            <a:ext cx="11360800" cy="4452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41" name="Google Shape;41;p32"/>
          <p:cNvSpPr txBox="1"/>
          <p:nvPr>
            <p:ph idx="12" type="sldNum"/>
          </p:nvPr>
        </p:nvSpPr>
        <p:spPr>
          <a:xfrm>
            <a:off x="11280575" y="6201587"/>
            <a:ext cx="731600" cy="5248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1pPr>
            <a:lvl2pPr indent="0" lvl="1"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2pPr>
            <a:lvl3pPr indent="0" lvl="2"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3pPr>
            <a:lvl4pPr indent="0" lvl="3"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4pPr>
            <a:lvl5pPr indent="0" lvl="4"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5pPr>
            <a:lvl6pPr indent="0" lvl="5"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6pPr>
            <a:lvl7pPr indent="0" lvl="6"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7pPr>
            <a:lvl8pPr indent="0" lvl="7"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8pPr>
            <a:lvl9pPr indent="0" lvl="8" marL="0" marR="0" rtl="0" algn="r">
              <a:spcBef>
                <a:spcPts val="0"/>
              </a:spcBef>
              <a:spcAft>
                <a:spcPts val="0"/>
              </a:spcAft>
              <a:buClr>
                <a:schemeClr val="lt1"/>
              </a:buClr>
              <a:buSzPts val="1333"/>
              <a:buFont typeface="Roboto"/>
              <a:buNone/>
              <a:defRPr b="0" i="0" sz="1333"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wentieth Century"/>
              <a:buNone/>
              <a:defRPr b="0" i="0" sz="44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52" name="Google Shape;5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cap="non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53" name="Google Shape;5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cap="non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54" name="Google Shape;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cap="none">
                <a:solidFill>
                  <a:srgbClr val="888888"/>
                </a:solidFill>
                <a:latin typeface="Avenir"/>
                <a:ea typeface="Avenir"/>
                <a:cs typeface="Avenir"/>
                <a:sym typeface="Avenir"/>
              </a:defRPr>
            </a:lvl1pPr>
            <a:lvl2pPr indent="0" lvl="1" marL="0" marR="0" rtl="0" algn="r">
              <a:spcBef>
                <a:spcPts val="0"/>
              </a:spcBef>
              <a:buNone/>
              <a:defRPr sz="1200" cap="none">
                <a:solidFill>
                  <a:srgbClr val="888888"/>
                </a:solidFill>
                <a:latin typeface="Avenir"/>
                <a:ea typeface="Avenir"/>
                <a:cs typeface="Avenir"/>
                <a:sym typeface="Avenir"/>
              </a:defRPr>
            </a:lvl2pPr>
            <a:lvl3pPr indent="0" lvl="2" marL="0" marR="0" rtl="0" algn="r">
              <a:spcBef>
                <a:spcPts val="0"/>
              </a:spcBef>
              <a:buNone/>
              <a:defRPr sz="1200" cap="none">
                <a:solidFill>
                  <a:srgbClr val="888888"/>
                </a:solidFill>
                <a:latin typeface="Avenir"/>
                <a:ea typeface="Avenir"/>
                <a:cs typeface="Avenir"/>
                <a:sym typeface="Avenir"/>
              </a:defRPr>
            </a:lvl3pPr>
            <a:lvl4pPr indent="0" lvl="3" marL="0" marR="0" rtl="0" algn="r">
              <a:spcBef>
                <a:spcPts val="0"/>
              </a:spcBef>
              <a:buNone/>
              <a:defRPr sz="1200" cap="none">
                <a:solidFill>
                  <a:srgbClr val="888888"/>
                </a:solidFill>
                <a:latin typeface="Avenir"/>
                <a:ea typeface="Avenir"/>
                <a:cs typeface="Avenir"/>
                <a:sym typeface="Avenir"/>
              </a:defRPr>
            </a:lvl4pPr>
            <a:lvl5pPr indent="0" lvl="4" marL="0" marR="0" rtl="0" algn="r">
              <a:spcBef>
                <a:spcPts val="0"/>
              </a:spcBef>
              <a:buNone/>
              <a:defRPr sz="1200" cap="none">
                <a:solidFill>
                  <a:srgbClr val="888888"/>
                </a:solidFill>
                <a:latin typeface="Avenir"/>
                <a:ea typeface="Avenir"/>
                <a:cs typeface="Avenir"/>
                <a:sym typeface="Avenir"/>
              </a:defRPr>
            </a:lvl5pPr>
            <a:lvl6pPr indent="0" lvl="5" marL="0" marR="0" rtl="0" algn="r">
              <a:spcBef>
                <a:spcPts val="0"/>
              </a:spcBef>
              <a:buNone/>
              <a:defRPr sz="1200" cap="none">
                <a:solidFill>
                  <a:srgbClr val="888888"/>
                </a:solidFill>
                <a:latin typeface="Avenir"/>
                <a:ea typeface="Avenir"/>
                <a:cs typeface="Avenir"/>
                <a:sym typeface="Avenir"/>
              </a:defRPr>
            </a:lvl6pPr>
            <a:lvl7pPr indent="0" lvl="6" marL="0" marR="0" rtl="0" algn="r">
              <a:spcBef>
                <a:spcPts val="0"/>
              </a:spcBef>
              <a:buNone/>
              <a:defRPr sz="1200" cap="none">
                <a:solidFill>
                  <a:srgbClr val="888888"/>
                </a:solidFill>
                <a:latin typeface="Avenir"/>
                <a:ea typeface="Avenir"/>
                <a:cs typeface="Avenir"/>
                <a:sym typeface="Avenir"/>
              </a:defRPr>
            </a:lvl7pPr>
            <a:lvl8pPr indent="0" lvl="7" marL="0" marR="0" rtl="0" algn="r">
              <a:spcBef>
                <a:spcPts val="0"/>
              </a:spcBef>
              <a:buNone/>
              <a:defRPr sz="1200" cap="none">
                <a:solidFill>
                  <a:srgbClr val="888888"/>
                </a:solidFill>
                <a:latin typeface="Avenir"/>
                <a:ea typeface="Avenir"/>
                <a:cs typeface="Avenir"/>
                <a:sym typeface="Avenir"/>
              </a:defRPr>
            </a:lvl8pPr>
            <a:lvl9pPr indent="0" lvl="8" marL="0" marR="0" rtl="0" algn="r">
              <a:spcBef>
                <a:spcPts val="0"/>
              </a:spcBef>
              <a:buNone/>
              <a:defRPr sz="1200" cap="non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125892df120_3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Twentieth Century"/>
              <a:buNone/>
              <a:defRPr b="0" i="0" sz="44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2" name="Google Shape;202;g125892df120_3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203" name="Google Shape;203;g125892df120_3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204" name="Google Shape;204;g125892df120_3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205" name="Google Shape;205;g125892df120_3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42.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8.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6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58.png"/><Relationship Id="rId5" Type="http://schemas.openxmlformats.org/officeDocument/2006/relationships/image" Target="../media/image70.png"/><Relationship Id="rId6"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71.gif"/><Relationship Id="rId4" Type="http://schemas.openxmlformats.org/officeDocument/2006/relationships/image" Target="../media/image58.png"/><Relationship Id="rId5" Type="http://schemas.openxmlformats.org/officeDocument/2006/relationships/image" Target="../media/image74.png"/><Relationship Id="rId6"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hyperlink" Target="https://www.kaggle.com/datasets/zillow/zecon?select=State_time_series.csv" TargetMode="External"/><Relationship Id="rId5" Type="http://schemas.openxmlformats.org/officeDocument/2006/relationships/hyperlink" Target="https://www.zillow.com/research/data/" TargetMode="External"/><Relationship Id="rId6"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7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7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7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7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hyperlink" Target="https://www.zillow.com/zestimat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Logo, company name&#10;&#10;Description automatically generated" id="345" name="Google Shape;345;p1"/>
          <p:cNvPicPr preferRelativeResize="0"/>
          <p:nvPr/>
        </p:nvPicPr>
        <p:blipFill rotWithShape="1">
          <a:blip r:embed="rId3">
            <a:alphaModFix/>
          </a:blip>
          <a:srcRect b="0" l="0" r="0" t="0"/>
          <a:stretch/>
        </p:blipFill>
        <p:spPr>
          <a:xfrm>
            <a:off x="3793397" y="2466946"/>
            <a:ext cx="4571000" cy="2539445"/>
          </a:xfrm>
          <a:prstGeom prst="rect">
            <a:avLst/>
          </a:prstGeom>
          <a:noFill/>
          <a:ln>
            <a:noFill/>
          </a:ln>
        </p:spPr>
      </p:pic>
      <p:sp>
        <p:nvSpPr>
          <p:cNvPr id="346" name="Google Shape;346;p1"/>
          <p:cNvSpPr txBox="1"/>
          <p:nvPr/>
        </p:nvSpPr>
        <p:spPr>
          <a:xfrm>
            <a:off x="783772" y="475862"/>
            <a:ext cx="1060890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Times New Roman"/>
                <a:ea typeface="Times New Roman"/>
                <a:cs typeface="Times New Roman"/>
                <a:sym typeface="Times New Roman"/>
              </a:rPr>
              <a:t>MSA 8200 Predictive Analytics Final Project Spring 2022</a:t>
            </a:r>
            <a:endParaRPr/>
          </a:p>
          <a:p>
            <a:pPr indent="0" lvl="0" marL="0" marR="0" rtl="0" algn="ctr">
              <a:spcBef>
                <a:spcPts val="0"/>
              </a:spcBef>
              <a:spcAft>
                <a:spcPts val="0"/>
              </a:spcAft>
              <a:buNone/>
            </a:pPr>
            <a:r>
              <a:rPr b="1" lang="en-US" sz="3200">
                <a:solidFill>
                  <a:schemeClr val="lt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b="1" lang="en-US" sz="3200">
                <a:solidFill>
                  <a:schemeClr val="lt1"/>
                </a:solidFill>
                <a:latin typeface="Times New Roman"/>
                <a:ea typeface="Times New Roman"/>
                <a:cs typeface="Times New Roman"/>
                <a:sym typeface="Times New Roman"/>
              </a:rPr>
              <a:t>Zillow Housing Data Analysis</a:t>
            </a:r>
            <a:endParaRPr/>
          </a:p>
        </p:txBody>
      </p:sp>
      <p:sp>
        <p:nvSpPr>
          <p:cNvPr id="347" name="Google Shape;347;p1"/>
          <p:cNvSpPr txBox="1"/>
          <p:nvPr>
            <p:ph idx="12" type="sldNum"/>
          </p:nvPr>
        </p:nvSpPr>
        <p:spPr>
          <a:xfrm>
            <a:off x="261389" y="6385786"/>
            <a:ext cx="280939" cy="143757"/>
          </a:xfrm>
          <a:prstGeom prst="rect">
            <a:avLst/>
          </a:prstGeom>
          <a:noFill/>
          <a:ln>
            <a:noFill/>
          </a:ln>
        </p:spPr>
        <p:txBody>
          <a:bodyPr anchorCtr="0" anchor="t" bIns="0" lIns="0" spcFirstLastPara="1" rIns="0" wrap="square" tIns="0">
            <a:spAutoFit/>
          </a:bodyPr>
          <a:lstStyle/>
          <a:p>
            <a:pPr indent="0" lvl="0" marL="33619" rtl="0" algn="l">
              <a:lnSpc>
                <a:spcPct val="128888"/>
              </a:lnSpc>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497" name="Google Shape;497;p9"/>
          <p:cNvSpPr txBox="1"/>
          <p:nvPr/>
        </p:nvSpPr>
        <p:spPr>
          <a:xfrm>
            <a:off x="3331028" y="559837"/>
            <a:ext cx="846286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descr="Logo, company name&#10;&#10;Description automatically generated" id="498" name="Google Shape;498;p9"/>
          <p:cNvPicPr preferRelativeResize="0"/>
          <p:nvPr/>
        </p:nvPicPr>
        <p:blipFill rotWithShape="1">
          <a:blip r:embed="rId3">
            <a:alphaModFix/>
          </a:blip>
          <a:srcRect b="0" l="0" r="0" t="0"/>
          <a:stretch/>
        </p:blipFill>
        <p:spPr>
          <a:xfrm>
            <a:off x="10542137" y="373223"/>
            <a:ext cx="1641987" cy="912215"/>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pic>
        <p:nvPicPr>
          <p:cNvPr id="499" name="Google Shape;499;p9"/>
          <p:cNvPicPr preferRelativeResize="0"/>
          <p:nvPr/>
        </p:nvPicPr>
        <p:blipFill rotWithShape="1">
          <a:blip r:embed="rId4">
            <a:alphaModFix/>
          </a:blip>
          <a:srcRect b="0" l="0" r="0" t="0"/>
          <a:stretch/>
        </p:blipFill>
        <p:spPr>
          <a:xfrm>
            <a:off x="5383175" y="1607450"/>
            <a:ext cx="6800950" cy="4197158"/>
          </a:xfrm>
          <a:prstGeom prst="rect">
            <a:avLst/>
          </a:prstGeom>
          <a:noFill/>
          <a:ln>
            <a:noFill/>
          </a:ln>
        </p:spPr>
      </p:pic>
      <p:sp>
        <p:nvSpPr>
          <p:cNvPr id="500" name="Google Shape;500;p9"/>
          <p:cNvSpPr txBox="1"/>
          <p:nvPr/>
        </p:nvSpPr>
        <p:spPr>
          <a:xfrm>
            <a:off x="27987" y="212914"/>
            <a:ext cx="1003974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wentieth Century"/>
                <a:ea typeface="Twentieth Century"/>
                <a:cs typeface="Twentieth Century"/>
                <a:sym typeface="Twentieth Century"/>
              </a:rPr>
              <a:t>Growth in the Sale Prices across Years and State</a:t>
            </a:r>
            <a:endParaRPr/>
          </a:p>
        </p:txBody>
      </p:sp>
      <p:pic>
        <p:nvPicPr>
          <p:cNvPr id="501" name="Google Shape;501;p9"/>
          <p:cNvPicPr preferRelativeResize="0"/>
          <p:nvPr/>
        </p:nvPicPr>
        <p:blipFill rotWithShape="1">
          <a:blip r:embed="rId5">
            <a:alphaModFix/>
          </a:blip>
          <a:srcRect b="0" l="0" r="0" t="0"/>
          <a:stretch/>
        </p:blipFill>
        <p:spPr>
          <a:xfrm>
            <a:off x="0" y="1708550"/>
            <a:ext cx="5439800" cy="335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0"/>
          <p:cNvSpPr txBox="1"/>
          <p:nvPr/>
        </p:nvSpPr>
        <p:spPr>
          <a:xfrm>
            <a:off x="63065" y="-3618"/>
            <a:ext cx="10309967" cy="986844"/>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3200">
                <a:solidFill>
                  <a:schemeClr val="dk1"/>
                </a:solidFill>
                <a:latin typeface="Twentieth Century"/>
                <a:ea typeface="Twentieth Century"/>
                <a:cs typeface="Twentieth Century"/>
                <a:sym typeface="Twentieth Century"/>
              </a:rPr>
              <a:t>Growth in the Rental price across years and states</a:t>
            </a:r>
            <a:endParaRPr/>
          </a:p>
        </p:txBody>
      </p:sp>
      <p:pic>
        <p:nvPicPr>
          <p:cNvPr descr="Logo, company name&#10;&#10;Description automatically generated" id="507" name="Google Shape;507;p10"/>
          <p:cNvPicPr preferRelativeResize="0"/>
          <p:nvPr/>
        </p:nvPicPr>
        <p:blipFill rotWithShape="1">
          <a:blip r:embed="rId3">
            <a:alphaModFix/>
          </a:blip>
          <a:srcRect b="0" l="0" r="0" t="0"/>
          <a:stretch/>
        </p:blipFill>
        <p:spPr>
          <a:xfrm>
            <a:off x="9987489" y="11743"/>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08" name="Google Shape;50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09" name="Google Shape;509;p10"/>
          <p:cNvPicPr preferRelativeResize="0"/>
          <p:nvPr/>
        </p:nvPicPr>
        <p:blipFill rotWithShape="1">
          <a:blip r:embed="rId4">
            <a:alphaModFix/>
          </a:blip>
          <a:srcRect b="0" l="0" r="0" t="0"/>
          <a:stretch/>
        </p:blipFill>
        <p:spPr>
          <a:xfrm>
            <a:off x="5382260" y="1754635"/>
            <a:ext cx="6731913" cy="4154552"/>
          </a:xfrm>
          <a:prstGeom prst="rect">
            <a:avLst/>
          </a:prstGeom>
          <a:noFill/>
          <a:ln>
            <a:noFill/>
          </a:ln>
        </p:spPr>
      </p:pic>
      <p:pic>
        <p:nvPicPr>
          <p:cNvPr id="510" name="Google Shape;510;p10"/>
          <p:cNvPicPr preferRelativeResize="0"/>
          <p:nvPr/>
        </p:nvPicPr>
        <p:blipFill rotWithShape="1">
          <a:blip r:embed="rId5">
            <a:alphaModFix/>
          </a:blip>
          <a:srcRect b="0" l="0" r="0" t="0"/>
          <a:stretch/>
        </p:blipFill>
        <p:spPr>
          <a:xfrm>
            <a:off x="0" y="1664687"/>
            <a:ext cx="5382260" cy="34241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1"/>
          <p:cNvSpPr txBox="1"/>
          <p:nvPr/>
        </p:nvSpPr>
        <p:spPr>
          <a:xfrm>
            <a:off x="63065" y="-3618"/>
            <a:ext cx="10309967" cy="986844"/>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3200">
                <a:solidFill>
                  <a:schemeClr val="dk1"/>
                </a:solidFill>
                <a:latin typeface="Twentieth Century"/>
                <a:ea typeface="Twentieth Century"/>
                <a:cs typeface="Twentieth Century"/>
                <a:sym typeface="Twentieth Century"/>
              </a:rPr>
              <a:t>Days on Zillow effect on sale price and rent price</a:t>
            </a:r>
            <a:endParaRPr/>
          </a:p>
        </p:txBody>
      </p:sp>
      <p:pic>
        <p:nvPicPr>
          <p:cNvPr descr="Logo, company name&#10;&#10;Description automatically generated" id="516" name="Google Shape;516;p11"/>
          <p:cNvPicPr preferRelativeResize="0"/>
          <p:nvPr/>
        </p:nvPicPr>
        <p:blipFill rotWithShape="1">
          <a:blip r:embed="rId3">
            <a:alphaModFix/>
          </a:blip>
          <a:srcRect b="0" l="0" r="0" t="0"/>
          <a:stretch/>
        </p:blipFill>
        <p:spPr>
          <a:xfrm>
            <a:off x="9987489" y="11743"/>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17" name="Google Shape;51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18" name="Google Shape;518;p11"/>
          <p:cNvPicPr preferRelativeResize="0"/>
          <p:nvPr/>
        </p:nvPicPr>
        <p:blipFill rotWithShape="1">
          <a:blip r:embed="rId4">
            <a:alphaModFix/>
          </a:blip>
          <a:srcRect b="0" l="0" r="0" t="0"/>
          <a:stretch/>
        </p:blipFill>
        <p:spPr>
          <a:xfrm>
            <a:off x="0" y="1539551"/>
            <a:ext cx="5987140" cy="3694921"/>
          </a:xfrm>
          <a:prstGeom prst="rect">
            <a:avLst/>
          </a:prstGeom>
          <a:noFill/>
          <a:ln>
            <a:noFill/>
          </a:ln>
        </p:spPr>
      </p:pic>
      <p:pic>
        <p:nvPicPr>
          <p:cNvPr id="519" name="Google Shape;519;p11"/>
          <p:cNvPicPr preferRelativeResize="0"/>
          <p:nvPr/>
        </p:nvPicPr>
        <p:blipFill rotWithShape="1">
          <a:blip r:embed="rId5">
            <a:alphaModFix/>
          </a:blip>
          <a:srcRect b="0" l="0" r="0" t="0"/>
          <a:stretch/>
        </p:blipFill>
        <p:spPr>
          <a:xfrm>
            <a:off x="6030683" y="1442475"/>
            <a:ext cx="6144439" cy="37919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2"/>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Median Listing price for Single Family Home across years in US  </a:t>
            </a:r>
            <a:endParaRPr/>
          </a:p>
        </p:txBody>
      </p:sp>
      <p:pic>
        <p:nvPicPr>
          <p:cNvPr descr="Logo, company name&#10;&#10;Description automatically generated" id="525" name="Google Shape;525;p12"/>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26" name="Google Shape;5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27" name="Google Shape;527;p12"/>
          <p:cNvPicPr preferRelativeResize="0"/>
          <p:nvPr/>
        </p:nvPicPr>
        <p:blipFill rotWithShape="1">
          <a:blip r:embed="rId4">
            <a:alphaModFix/>
          </a:blip>
          <a:srcRect b="0" l="0" r="0" t="0"/>
          <a:stretch/>
        </p:blipFill>
        <p:spPr>
          <a:xfrm>
            <a:off x="0" y="1635354"/>
            <a:ext cx="5812740" cy="3645773"/>
          </a:xfrm>
          <a:prstGeom prst="rect">
            <a:avLst/>
          </a:prstGeom>
          <a:noFill/>
          <a:ln>
            <a:noFill/>
          </a:ln>
        </p:spPr>
      </p:pic>
      <p:pic>
        <p:nvPicPr>
          <p:cNvPr id="528" name="Google Shape;528;p12"/>
          <p:cNvPicPr preferRelativeResize="0"/>
          <p:nvPr/>
        </p:nvPicPr>
        <p:blipFill rotWithShape="1">
          <a:blip r:embed="rId5">
            <a:alphaModFix/>
          </a:blip>
          <a:srcRect b="0" l="0" r="0" t="0"/>
          <a:stretch/>
        </p:blipFill>
        <p:spPr>
          <a:xfrm>
            <a:off x="5812740" y="1500851"/>
            <a:ext cx="6248631" cy="38562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3"/>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Median Listing price for Single Family Home across years in US  </a:t>
            </a:r>
            <a:endParaRPr/>
          </a:p>
        </p:txBody>
      </p:sp>
      <p:pic>
        <p:nvPicPr>
          <p:cNvPr descr="Logo, company name&#10;&#10;Description automatically generated" id="534" name="Google Shape;534;p13"/>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35" name="Google Shape;5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36" name="Google Shape;536;p13"/>
          <p:cNvPicPr preferRelativeResize="0"/>
          <p:nvPr/>
        </p:nvPicPr>
        <p:blipFill rotWithShape="1">
          <a:blip r:embed="rId4">
            <a:alphaModFix/>
          </a:blip>
          <a:srcRect b="0" l="0" r="0" t="0"/>
          <a:stretch/>
        </p:blipFill>
        <p:spPr>
          <a:xfrm>
            <a:off x="0" y="1420608"/>
            <a:ext cx="6372735" cy="3935164"/>
          </a:xfrm>
          <a:prstGeom prst="rect">
            <a:avLst/>
          </a:prstGeom>
          <a:noFill/>
          <a:ln>
            <a:noFill/>
          </a:ln>
        </p:spPr>
      </p:pic>
      <p:pic>
        <p:nvPicPr>
          <p:cNvPr id="537" name="Google Shape;537;p13"/>
          <p:cNvPicPr preferRelativeResize="0"/>
          <p:nvPr/>
        </p:nvPicPr>
        <p:blipFill rotWithShape="1">
          <a:blip r:embed="rId5">
            <a:alphaModFix/>
          </a:blip>
          <a:srcRect b="0" l="0" r="0" t="0"/>
          <a:stretch/>
        </p:blipFill>
        <p:spPr>
          <a:xfrm>
            <a:off x="6049858" y="1412408"/>
            <a:ext cx="6142142" cy="3790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4"/>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Median Rental price for Single Family Home across states and years  </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543" name="Google Shape;543;p14"/>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44" name="Google Shape;5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45" name="Google Shape;545;p14"/>
          <p:cNvPicPr preferRelativeResize="0"/>
          <p:nvPr/>
        </p:nvPicPr>
        <p:blipFill rotWithShape="1">
          <a:blip r:embed="rId4">
            <a:alphaModFix/>
          </a:blip>
          <a:srcRect b="0" l="0" r="0" t="0"/>
          <a:stretch/>
        </p:blipFill>
        <p:spPr>
          <a:xfrm>
            <a:off x="-9331" y="1598058"/>
            <a:ext cx="6267723" cy="3868081"/>
          </a:xfrm>
          <a:prstGeom prst="rect">
            <a:avLst/>
          </a:prstGeom>
          <a:noFill/>
          <a:ln>
            <a:noFill/>
          </a:ln>
        </p:spPr>
      </p:pic>
      <p:pic>
        <p:nvPicPr>
          <p:cNvPr id="546" name="Google Shape;546;p14"/>
          <p:cNvPicPr preferRelativeResize="0"/>
          <p:nvPr/>
        </p:nvPicPr>
        <p:blipFill rotWithShape="1">
          <a:blip r:embed="rId5">
            <a:alphaModFix/>
          </a:blip>
          <a:srcRect b="0" l="0" r="0" t="0"/>
          <a:stretch/>
        </p:blipFill>
        <p:spPr>
          <a:xfrm>
            <a:off x="6258392" y="1598058"/>
            <a:ext cx="5933608" cy="36618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5"/>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Median Rental price for Single Family Home across states and years  </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552" name="Google Shape;552;p15"/>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53" name="Google Shape;5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54" name="Google Shape;554;p15"/>
          <p:cNvPicPr preferRelativeResize="0"/>
          <p:nvPr/>
        </p:nvPicPr>
        <p:blipFill rotWithShape="1">
          <a:blip r:embed="rId4">
            <a:alphaModFix/>
          </a:blip>
          <a:srcRect b="0" l="0" r="0" t="0"/>
          <a:stretch/>
        </p:blipFill>
        <p:spPr>
          <a:xfrm>
            <a:off x="6346372" y="1625206"/>
            <a:ext cx="5845628" cy="3607588"/>
          </a:xfrm>
          <a:prstGeom prst="rect">
            <a:avLst/>
          </a:prstGeom>
          <a:noFill/>
          <a:ln>
            <a:noFill/>
          </a:ln>
        </p:spPr>
      </p:pic>
      <p:pic>
        <p:nvPicPr>
          <p:cNvPr id="555" name="Google Shape;555;p15"/>
          <p:cNvPicPr preferRelativeResize="0"/>
          <p:nvPr/>
        </p:nvPicPr>
        <p:blipFill rotWithShape="1">
          <a:blip r:embed="rId5">
            <a:alphaModFix/>
          </a:blip>
          <a:srcRect b="0" l="0" r="0" t="0"/>
          <a:stretch/>
        </p:blipFill>
        <p:spPr>
          <a:xfrm>
            <a:off x="0" y="1436004"/>
            <a:ext cx="6346372" cy="39188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6"/>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for Single Family Home across states and years  </a:t>
            </a:r>
            <a:endParaRPr/>
          </a:p>
        </p:txBody>
      </p:sp>
      <p:pic>
        <p:nvPicPr>
          <p:cNvPr descr="Logo, company name&#10;&#10;Description automatically generated" id="561" name="Google Shape;561;p16"/>
          <p:cNvPicPr preferRelativeResize="0"/>
          <p:nvPr/>
        </p:nvPicPr>
        <p:blipFill rotWithShape="1">
          <a:blip r:embed="rId3">
            <a:alphaModFix/>
          </a:blip>
          <a:srcRect b="0" l="0" r="0" t="0"/>
          <a:stretch/>
        </p:blipFill>
        <p:spPr>
          <a:xfrm>
            <a:off x="9987489" y="15361"/>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62" name="Google Shape;56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63" name="Google Shape;563;p16"/>
          <p:cNvPicPr preferRelativeResize="0"/>
          <p:nvPr/>
        </p:nvPicPr>
        <p:blipFill rotWithShape="1">
          <a:blip r:embed="rId4">
            <a:alphaModFix/>
          </a:blip>
          <a:srcRect b="0" l="0" r="0" t="0"/>
          <a:stretch/>
        </p:blipFill>
        <p:spPr>
          <a:xfrm>
            <a:off x="1" y="1337795"/>
            <a:ext cx="6413482" cy="3958034"/>
          </a:xfrm>
          <a:prstGeom prst="rect">
            <a:avLst/>
          </a:prstGeom>
          <a:noFill/>
          <a:ln>
            <a:noFill/>
          </a:ln>
        </p:spPr>
      </p:pic>
      <p:pic>
        <p:nvPicPr>
          <p:cNvPr id="564" name="Google Shape;564;p16"/>
          <p:cNvPicPr preferRelativeResize="0"/>
          <p:nvPr/>
        </p:nvPicPr>
        <p:blipFill rotWithShape="1">
          <a:blip r:embed="rId5">
            <a:alphaModFix/>
          </a:blip>
          <a:srcRect b="0" l="0" r="0" t="0"/>
          <a:stretch/>
        </p:blipFill>
        <p:spPr>
          <a:xfrm>
            <a:off x="6413483" y="1403110"/>
            <a:ext cx="5778516" cy="35661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7"/>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for Single Family Home across states and years  </a:t>
            </a:r>
            <a:endParaRPr/>
          </a:p>
        </p:txBody>
      </p:sp>
      <p:pic>
        <p:nvPicPr>
          <p:cNvPr descr="Logo, company name&#10;&#10;Description automatically generated" id="570" name="Google Shape;570;p17"/>
          <p:cNvPicPr preferRelativeResize="0"/>
          <p:nvPr/>
        </p:nvPicPr>
        <p:blipFill rotWithShape="1">
          <a:blip r:embed="rId3">
            <a:alphaModFix/>
          </a:blip>
          <a:srcRect b="0" l="0" r="0" t="0"/>
          <a:stretch/>
        </p:blipFill>
        <p:spPr>
          <a:xfrm>
            <a:off x="9987489" y="15361"/>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71" name="Google Shape;5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72" name="Google Shape;572;p17"/>
          <p:cNvPicPr preferRelativeResize="0"/>
          <p:nvPr/>
        </p:nvPicPr>
        <p:blipFill rotWithShape="1">
          <a:blip r:embed="rId4">
            <a:alphaModFix/>
          </a:blip>
          <a:srcRect b="0" l="0" r="0" t="0"/>
          <a:stretch/>
        </p:blipFill>
        <p:spPr>
          <a:xfrm>
            <a:off x="0" y="1439921"/>
            <a:ext cx="6272204" cy="3873086"/>
          </a:xfrm>
          <a:prstGeom prst="rect">
            <a:avLst/>
          </a:prstGeom>
          <a:noFill/>
          <a:ln>
            <a:noFill/>
          </a:ln>
        </p:spPr>
      </p:pic>
      <p:pic>
        <p:nvPicPr>
          <p:cNvPr id="573" name="Google Shape;573;p17"/>
          <p:cNvPicPr preferRelativeResize="0"/>
          <p:nvPr/>
        </p:nvPicPr>
        <p:blipFill rotWithShape="1">
          <a:blip r:embed="rId5">
            <a:alphaModFix/>
          </a:blip>
          <a:srcRect b="0" l="0" r="0" t="0"/>
          <a:stretch/>
        </p:blipFill>
        <p:spPr>
          <a:xfrm>
            <a:off x="6228794" y="1534445"/>
            <a:ext cx="5963206" cy="368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8"/>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for All Homes across states and years  </a:t>
            </a:r>
            <a:endParaRPr/>
          </a:p>
        </p:txBody>
      </p:sp>
      <p:pic>
        <p:nvPicPr>
          <p:cNvPr descr="Logo, company name&#10;&#10;Description automatically generated" id="579" name="Google Shape;579;p18"/>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80" name="Google Shape;58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81" name="Google Shape;581;p18"/>
          <p:cNvPicPr preferRelativeResize="0"/>
          <p:nvPr/>
        </p:nvPicPr>
        <p:blipFill rotWithShape="1">
          <a:blip r:embed="rId4">
            <a:alphaModFix/>
          </a:blip>
          <a:srcRect b="0" l="0" r="0" t="0"/>
          <a:stretch/>
        </p:blipFill>
        <p:spPr>
          <a:xfrm>
            <a:off x="0" y="1686234"/>
            <a:ext cx="6416563" cy="3959936"/>
          </a:xfrm>
          <a:prstGeom prst="rect">
            <a:avLst/>
          </a:prstGeom>
          <a:noFill/>
          <a:ln>
            <a:noFill/>
          </a:ln>
        </p:spPr>
      </p:pic>
      <p:pic>
        <p:nvPicPr>
          <p:cNvPr id="582" name="Google Shape;582;p18"/>
          <p:cNvPicPr preferRelativeResize="0"/>
          <p:nvPr/>
        </p:nvPicPr>
        <p:blipFill rotWithShape="1">
          <a:blip r:embed="rId5">
            <a:alphaModFix/>
          </a:blip>
          <a:srcRect b="0" l="0" r="0" t="0"/>
          <a:stretch/>
        </p:blipFill>
        <p:spPr>
          <a:xfrm>
            <a:off x="6495222" y="1779540"/>
            <a:ext cx="5696778" cy="3515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2"/>
          <p:cNvGrpSpPr/>
          <p:nvPr/>
        </p:nvGrpSpPr>
        <p:grpSpPr>
          <a:xfrm>
            <a:off x="6586000" y="1626148"/>
            <a:ext cx="5116000" cy="3605600"/>
            <a:chOff x="4939500" y="1219611"/>
            <a:chExt cx="3837000" cy="2704200"/>
          </a:xfrm>
        </p:grpSpPr>
        <p:cxnSp>
          <p:nvCxnSpPr>
            <p:cNvPr id="353" name="Google Shape;353;p2"/>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4" name="Google Shape;354;p2"/>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5" name="Google Shape;355;p2"/>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6" name="Google Shape;356;p2"/>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7" name="Google Shape;357;p2"/>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8" name="Google Shape;358;p2"/>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9" name="Google Shape;359;p2"/>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0" name="Google Shape;360;p2"/>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1" name="Google Shape;361;p2"/>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2" name="Google Shape;362;p2"/>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63" name="Google Shape;363;p2"/>
          <p:cNvSpPr/>
          <p:nvPr/>
        </p:nvSpPr>
        <p:spPr>
          <a:xfrm>
            <a:off x="9353227" y="2844159"/>
            <a:ext cx="382000" cy="382000"/>
          </a:xfrm>
          <a:prstGeom prst="ellipse">
            <a:avLst/>
          </a:prstGeom>
          <a:noFill/>
          <a:ln cap="flat" cmpd="sng" w="1905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grpSp>
        <p:nvGrpSpPr>
          <p:cNvPr id="364" name="Google Shape;364;p2"/>
          <p:cNvGrpSpPr/>
          <p:nvPr/>
        </p:nvGrpSpPr>
        <p:grpSpPr>
          <a:xfrm>
            <a:off x="6586046" y="2689395"/>
            <a:ext cx="5100724" cy="2098159"/>
            <a:chOff x="1000000" y="2393988"/>
            <a:chExt cx="4144235" cy="1704712"/>
          </a:xfrm>
        </p:grpSpPr>
        <p:sp>
          <p:nvSpPr>
            <p:cNvPr id="365" name="Google Shape;365;p2"/>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 name="Google Shape;366;p2"/>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67" name="Google Shape;367;p2"/>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68" name="Google Shape;368;p2"/>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69" name="Google Shape;369;p2"/>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0" name="Google Shape;370;p2"/>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1" name="Google Shape;371;p2"/>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2" name="Google Shape;372;p2"/>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3" name="Google Shape;373;p2"/>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grpSp>
      <p:sp>
        <p:nvSpPr>
          <p:cNvPr id="374" name="Google Shape;374;p2"/>
          <p:cNvSpPr/>
          <p:nvPr/>
        </p:nvSpPr>
        <p:spPr>
          <a:xfrm>
            <a:off x="9129533" y="2103660"/>
            <a:ext cx="1572800" cy="458400"/>
          </a:xfrm>
          <a:prstGeom prst="wedgeRoundRectCallout">
            <a:avLst>
              <a:gd fmla="val -21432" name="adj1"/>
              <a:gd fmla="val 84969" name="adj2"/>
              <a:gd fmla="val 0" name="adj3"/>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grpSp>
        <p:nvGrpSpPr>
          <p:cNvPr id="375" name="Google Shape;375;p2"/>
          <p:cNvGrpSpPr/>
          <p:nvPr/>
        </p:nvGrpSpPr>
        <p:grpSpPr>
          <a:xfrm>
            <a:off x="6586077" y="2370849"/>
            <a:ext cx="5115881" cy="2005065"/>
            <a:chOff x="1000025" y="2059300"/>
            <a:chExt cx="4156550" cy="1629075"/>
          </a:xfrm>
        </p:grpSpPr>
        <p:sp>
          <p:nvSpPr>
            <p:cNvPr id="376" name="Google Shape;376;p2"/>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 name="Google Shape;377;p2"/>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8" name="Google Shape;378;p2"/>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79" name="Google Shape;379;p2"/>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80" name="Google Shape;380;p2"/>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81" name="Google Shape;381;p2"/>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82" name="Google Shape;382;p2"/>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83" name="Google Shape;383;p2"/>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384" name="Google Shape;384;p2"/>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grpSp>
      <p:sp>
        <p:nvSpPr>
          <p:cNvPr id="385" name="Google Shape;385;p2"/>
          <p:cNvSpPr txBox="1"/>
          <p:nvPr>
            <p:ph idx="2" type="body"/>
          </p:nvPr>
        </p:nvSpPr>
        <p:spPr>
          <a:xfrm>
            <a:off x="9129533" y="2141860"/>
            <a:ext cx="1572800" cy="3820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0" i="0" lang="en-US" sz="1733" u="none" cap="none" strike="noStrike">
                <a:solidFill>
                  <a:schemeClr val="dk1"/>
                </a:solidFill>
                <a:latin typeface="Arial"/>
                <a:ea typeface="Arial"/>
                <a:cs typeface="Arial"/>
                <a:sym typeface="Arial"/>
              </a:rPr>
              <a:t>Analysis</a:t>
            </a:r>
            <a:endParaRPr b="0" i="0" sz="1733" u="none" cap="none" strike="noStrike">
              <a:solidFill>
                <a:schemeClr val="dk1"/>
              </a:solidFill>
              <a:latin typeface="Arial"/>
              <a:ea typeface="Arial"/>
              <a:cs typeface="Arial"/>
              <a:sym typeface="Arial"/>
            </a:endParaRPr>
          </a:p>
        </p:txBody>
      </p:sp>
      <p:pic>
        <p:nvPicPr>
          <p:cNvPr descr="Logo, company name&#10;&#10;Description automatically generated" id="386" name="Google Shape;386;p2"/>
          <p:cNvPicPr preferRelativeResize="0"/>
          <p:nvPr/>
        </p:nvPicPr>
        <p:blipFill rotWithShape="1">
          <a:blip r:embed="rId3">
            <a:alphaModFix/>
          </a:blip>
          <a:srcRect b="0" l="0" r="0" t="0"/>
          <a:stretch/>
        </p:blipFill>
        <p:spPr>
          <a:xfrm>
            <a:off x="0" y="0"/>
            <a:ext cx="2378698" cy="1321499"/>
          </a:xfrm>
          <a:prstGeom prst="rect">
            <a:avLst/>
          </a:prstGeom>
          <a:noFill/>
          <a:ln>
            <a:noFill/>
          </a:ln>
        </p:spPr>
      </p:pic>
      <p:sp>
        <p:nvSpPr>
          <p:cNvPr id="387" name="Google Shape;387;p2"/>
          <p:cNvSpPr txBox="1"/>
          <p:nvPr>
            <p:ph type="title"/>
          </p:nvPr>
        </p:nvSpPr>
        <p:spPr>
          <a:xfrm>
            <a:off x="18661" y="1352937"/>
            <a:ext cx="5803637" cy="457199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br>
              <a:rPr lang="en-US" sz="3200"/>
            </a:br>
            <a:r>
              <a:rPr b="1" lang="en-US" sz="2800">
                <a:latin typeface="Times New Roman"/>
                <a:ea typeface="Times New Roman"/>
                <a:cs typeface="Times New Roman"/>
                <a:sym typeface="Times New Roman"/>
              </a:rPr>
              <a:t>Shreyashi Mukhopadhyay</a:t>
            </a:r>
            <a:br>
              <a:rPr b="1" lang="en-US" sz="2800">
                <a:latin typeface="Times New Roman"/>
                <a:ea typeface="Times New Roman"/>
                <a:cs typeface="Times New Roman"/>
                <a:sym typeface="Times New Roman"/>
              </a:rPr>
            </a:b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Shalmali Joshi</a:t>
            </a:r>
            <a:br>
              <a:rPr b="1" lang="en-US" sz="2800">
                <a:latin typeface="Times New Roman"/>
                <a:ea typeface="Times New Roman"/>
                <a:cs typeface="Times New Roman"/>
                <a:sym typeface="Times New Roman"/>
              </a:rPr>
            </a:b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Namit Srivastava</a:t>
            </a:r>
            <a:br>
              <a:rPr b="1" lang="en-US" sz="2800">
                <a:latin typeface="Times New Roman"/>
                <a:ea typeface="Times New Roman"/>
                <a:cs typeface="Times New Roman"/>
                <a:sym typeface="Times New Roman"/>
              </a:rPr>
            </a:b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Nhi Nguyen</a:t>
            </a:r>
            <a:br>
              <a:rPr b="1" lang="en-US" sz="1800">
                <a:latin typeface="Times New Roman"/>
                <a:ea typeface="Times New Roman"/>
                <a:cs typeface="Times New Roman"/>
                <a:sym typeface="Times New Roman"/>
              </a:rPr>
            </a:br>
            <a:br>
              <a:rPr lang="en-US" sz="2800"/>
            </a:br>
            <a:endParaRPr sz="3200"/>
          </a:p>
        </p:txBody>
      </p:sp>
      <p:sp>
        <p:nvSpPr>
          <p:cNvPr id="388" name="Google Shape;388;p2"/>
          <p:cNvSpPr txBox="1"/>
          <p:nvPr>
            <p:ph idx="12" type="sldNum"/>
          </p:nvPr>
        </p:nvSpPr>
        <p:spPr>
          <a:xfrm>
            <a:off x="11280575" y="6201587"/>
            <a:ext cx="731600" cy="52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SzPts val="1333"/>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9"/>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for All Homes across states and years  </a:t>
            </a:r>
            <a:endParaRPr/>
          </a:p>
        </p:txBody>
      </p:sp>
      <p:pic>
        <p:nvPicPr>
          <p:cNvPr descr="Logo, company name&#10;&#10;Description automatically generated" id="588" name="Google Shape;588;p19"/>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89" name="Google Shape;58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90" name="Google Shape;590;p19"/>
          <p:cNvPicPr preferRelativeResize="0"/>
          <p:nvPr/>
        </p:nvPicPr>
        <p:blipFill rotWithShape="1">
          <a:blip r:embed="rId4">
            <a:alphaModFix/>
          </a:blip>
          <a:srcRect b="0" l="0" r="0" t="0"/>
          <a:stretch/>
        </p:blipFill>
        <p:spPr>
          <a:xfrm>
            <a:off x="0" y="1600831"/>
            <a:ext cx="6457147" cy="3987288"/>
          </a:xfrm>
          <a:prstGeom prst="rect">
            <a:avLst/>
          </a:prstGeom>
          <a:noFill/>
          <a:ln>
            <a:noFill/>
          </a:ln>
        </p:spPr>
      </p:pic>
      <p:pic>
        <p:nvPicPr>
          <p:cNvPr id="591" name="Google Shape;591;p19"/>
          <p:cNvPicPr preferRelativeResize="0"/>
          <p:nvPr/>
        </p:nvPicPr>
        <p:blipFill rotWithShape="1">
          <a:blip r:embed="rId5">
            <a:alphaModFix/>
          </a:blip>
          <a:srcRect b="0" l="0" r="0" t="0"/>
          <a:stretch/>
        </p:blipFill>
        <p:spPr>
          <a:xfrm>
            <a:off x="6457147" y="1709235"/>
            <a:ext cx="5748968" cy="3547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0"/>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of 2 Bedroom and 3 Bedroom Homes across years in US  </a:t>
            </a:r>
            <a:endParaRPr/>
          </a:p>
        </p:txBody>
      </p:sp>
      <p:pic>
        <p:nvPicPr>
          <p:cNvPr descr="Logo, company name&#10;&#10;Description automatically generated" id="597" name="Google Shape;597;p20"/>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598" name="Google Shape;59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599" name="Google Shape;599;p20"/>
          <p:cNvPicPr preferRelativeResize="0"/>
          <p:nvPr/>
        </p:nvPicPr>
        <p:blipFill rotWithShape="1">
          <a:blip r:embed="rId4">
            <a:alphaModFix/>
          </a:blip>
          <a:srcRect b="0" l="0" r="0" t="0"/>
          <a:stretch/>
        </p:blipFill>
        <p:spPr>
          <a:xfrm>
            <a:off x="0" y="1486672"/>
            <a:ext cx="5866890" cy="3620709"/>
          </a:xfrm>
          <a:prstGeom prst="rect">
            <a:avLst/>
          </a:prstGeom>
          <a:noFill/>
          <a:ln>
            <a:noFill/>
          </a:ln>
        </p:spPr>
      </p:pic>
      <p:pic>
        <p:nvPicPr>
          <p:cNvPr id="600" name="Google Shape;600;p20"/>
          <p:cNvPicPr preferRelativeResize="0"/>
          <p:nvPr/>
        </p:nvPicPr>
        <p:blipFill rotWithShape="1">
          <a:blip r:embed="rId5">
            <a:alphaModFix/>
          </a:blip>
          <a:srcRect b="0" l="0" r="0" t="0"/>
          <a:stretch/>
        </p:blipFill>
        <p:spPr>
          <a:xfrm>
            <a:off x="5866898" y="1345268"/>
            <a:ext cx="6325111" cy="39034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1"/>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ZHVI values of 4 Bedroom and 5 Bedroom Homes across years in US  </a:t>
            </a:r>
            <a:endParaRPr/>
          </a:p>
        </p:txBody>
      </p:sp>
      <p:pic>
        <p:nvPicPr>
          <p:cNvPr descr="Logo, company name&#10;&#10;Description automatically generated" id="606" name="Google Shape;606;p21"/>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07" name="Google Shape;60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608" name="Google Shape;608;p21"/>
          <p:cNvPicPr preferRelativeResize="0"/>
          <p:nvPr/>
        </p:nvPicPr>
        <p:blipFill rotWithShape="1">
          <a:blip r:embed="rId4">
            <a:alphaModFix/>
          </a:blip>
          <a:srcRect b="0" l="0" r="0" t="0"/>
          <a:stretch/>
        </p:blipFill>
        <p:spPr>
          <a:xfrm>
            <a:off x="-2" y="1666272"/>
            <a:ext cx="6014771" cy="3711973"/>
          </a:xfrm>
          <a:prstGeom prst="rect">
            <a:avLst/>
          </a:prstGeom>
          <a:noFill/>
          <a:ln>
            <a:noFill/>
          </a:ln>
        </p:spPr>
      </p:pic>
      <p:pic>
        <p:nvPicPr>
          <p:cNvPr id="609" name="Google Shape;609;p21"/>
          <p:cNvPicPr preferRelativeResize="0"/>
          <p:nvPr/>
        </p:nvPicPr>
        <p:blipFill rotWithShape="1">
          <a:blip r:embed="rId5">
            <a:alphaModFix/>
          </a:blip>
          <a:srcRect b="0" l="0" r="0" t="0"/>
          <a:stretch/>
        </p:blipFill>
        <p:spPr>
          <a:xfrm>
            <a:off x="6096001" y="1513570"/>
            <a:ext cx="6096000" cy="37621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2"/>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Tier wise classification of All Homes across years in US  </a:t>
            </a:r>
            <a:endParaRPr/>
          </a:p>
        </p:txBody>
      </p:sp>
      <p:pic>
        <p:nvPicPr>
          <p:cNvPr descr="Logo, company name&#10;&#10;Description automatically generated" id="615" name="Google Shape;615;p22"/>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16" name="Google Shape;6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617" name="Google Shape;617;p22"/>
          <p:cNvPicPr preferRelativeResize="0"/>
          <p:nvPr/>
        </p:nvPicPr>
        <p:blipFill rotWithShape="1">
          <a:blip r:embed="rId4">
            <a:alphaModFix/>
          </a:blip>
          <a:srcRect b="0" l="0" r="0" t="0"/>
          <a:stretch/>
        </p:blipFill>
        <p:spPr>
          <a:xfrm>
            <a:off x="1493921" y="1007075"/>
            <a:ext cx="7848831" cy="484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3"/>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Tier wise distribution of All Homes across years in US  </a:t>
            </a:r>
            <a:endParaRPr/>
          </a:p>
        </p:txBody>
      </p:sp>
      <p:pic>
        <p:nvPicPr>
          <p:cNvPr descr="Logo, company name&#10;&#10;Description automatically generated" id="623" name="Google Shape;623;p23"/>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24" name="Google Shape;62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625" name="Google Shape;625;p23"/>
          <p:cNvPicPr preferRelativeResize="0"/>
          <p:nvPr/>
        </p:nvPicPr>
        <p:blipFill rotWithShape="1">
          <a:blip r:embed="rId4">
            <a:alphaModFix/>
          </a:blip>
          <a:srcRect b="0" l="0" r="0" t="0"/>
          <a:stretch/>
        </p:blipFill>
        <p:spPr>
          <a:xfrm>
            <a:off x="2729090" y="3642053"/>
            <a:ext cx="5208012" cy="3215947"/>
          </a:xfrm>
          <a:prstGeom prst="rect">
            <a:avLst/>
          </a:prstGeom>
          <a:noFill/>
          <a:ln>
            <a:noFill/>
          </a:ln>
        </p:spPr>
      </p:pic>
      <p:pic>
        <p:nvPicPr>
          <p:cNvPr id="626" name="Google Shape;626;p23"/>
          <p:cNvPicPr preferRelativeResize="0"/>
          <p:nvPr/>
        </p:nvPicPr>
        <p:blipFill rotWithShape="1">
          <a:blip r:embed="rId5">
            <a:alphaModFix/>
          </a:blip>
          <a:srcRect b="0" l="0" r="0" t="0"/>
          <a:stretch/>
        </p:blipFill>
        <p:spPr>
          <a:xfrm>
            <a:off x="7551173" y="974602"/>
            <a:ext cx="4640826" cy="2865711"/>
          </a:xfrm>
          <a:prstGeom prst="rect">
            <a:avLst/>
          </a:prstGeom>
          <a:noFill/>
          <a:ln>
            <a:noFill/>
          </a:ln>
        </p:spPr>
      </p:pic>
      <p:pic>
        <p:nvPicPr>
          <p:cNvPr id="627" name="Google Shape;627;p23"/>
          <p:cNvPicPr preferRelativeResize="0"/>
          <p:nvPr/>
        </p:nvPicPr>
        <p:blipFill rotWithShape="1">
          <a:blip r:embed="rId6">
            <a:alphaModFix/>
          </a:blip>
          <a:srcRect b="0" l="0" r="0" t="0"/>
          <a:stretch/>
        </p:blipFill>
        <p:spPr>
          <a:xfrm>
            <a:off x="0" y="826612"/>
            <a:ext cx="4559419" cy="2815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4"/>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Correlation matrix between metrics  </a:t>
            </a:r>
            <a:endParaRPr/>
          </a:p>
        </p:txBody>
      </p:sp>
      <p:pic>
        <p:nvPicPr>
          <p:cNvPr descr="Logo, company name&#10;&#10;Description automatically generated" id="633" name="Google Shape;633;p24"/>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34" name="Google Shape;63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635" name="Google Shape;635;p24"/>
          <p:cNvPicPr preferRelativeResize="0"/>
          <p:nvPr/>
        </p:nvPicPr>
        <p:blipFill rotWithShape="1">
          <a:blip r:embed="rId4">
            <a:alphaModFix/>
          </a:blip>
          <a:srcRect b="-1145" l="19218" r="9819" t="1"/>
          <a:stretch/>
        </p:blipFill>
        <p:spPr>
          <a:xfrm>
            <a:off x="6061145" y="887156"/>
            <a:ext cx="6130856" cy="5392994"/>
          </a:xfrm>
          <a:prstGeom prst="rect">
            <a:avLst/>
          </a:prstGeom>
          <a:noFill/>
          <a:ln>
            <a:noFill/>
          </a:ln>
        </p:spPr>
      </p:pic>
      <p:pic>
        <p:nvPicPr>
          <p:cNvPr id="636" name="Google Shape;636;p24"/>
          <p:cNvPicPr preferRelativeResize="0"/>
          <p:nvPr/>
        </p:nvPicPr>
        <p:blipFill rotWithShape="1">
          <a:blip r:embed="rId5">
            <a:alphaModFix/>
          </a:blip>
          <a:srcRect b="0" l="19695" r="14921" t="0"/>
          <a:stretch/>
        </p:blipFill>
        <p:spPr>
          <a:xfrm>
            <a:off x="0" y="870857"/>
            <a:ext cx="6068311" cy="57278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5"/>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Inference from Data Visualizations</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642" name="Google Shape;642;p25"/>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43" name="Google Shape;6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644" name="Google Shape;644;p25"/>
          <p:cNvSpPr txBox="1"/>
          <p:nvPr/>
        </p:nvSpPr>
        <p:spPr>
          <a:xfrm>
            <a:off x="1181100" y="1493575"/>
            <a:ext cx="10172700" cy="5329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950">
                <a:solidFill>
                  <a:schemeClr val="dk1"/>
                </a:solidFill>
                <a:latin typeface="Calibri"/>
                <a:ea typeface="Calibri"/>
                <a:cs typeface="Calibri"/>
                <a:sym typeface="Calibri"/>
              </a:rPr>
              <a:t>District of Columbia, California, </a:t>
            </a:r>
            <a:r>
              <a:rPr lang="en-US" sz="1950">
                <a:solidFill>
                  <a:schemeClr val="dk1"/>
                </a:solidFill>
                <a:latin typeface="Calibri"/>
                <a:ea typeface="Calibri"/>
                <a:cs typeface="Calibri"/>
                <a:sym typeface="Calibri"/>
              </a:rPr>
              <a:t>Alaska, </a:t>
            </a:r>
            <a:r>
              <a:rPr lang="en-US" sz="1800">
                <a:solidFill>
                  <a:schemeClr val="dk1"/>
                </a:solidFill>
                <a:latin typeface="Calibri"/>
                <a:ea typeface="Calibri"/>
                <a:cs typeface="Calibri"/>
                <a:sym typeface="Calibri"/>
              </a:rPr>
              <a:t>New Jersey,</a:t>
            </a:r>
            <a:r>
              <a:rPr lang="en-US">
                <a:solidFill>
                  <a:schemeClr val="dk1"/>
                </a:solidFill>
                <a:latin typeface="Avenir"/>
                <a:ea typeface="Avenir"/>
                <a:cs typeface="Avenir"/>
                <a:sym typeface="Avenir"/>
              </a:rPr>
              <a:t> </a:t>
            </a:r>
            <a:r>
              <a:rPr lang="en-US" sz="1950">
                <a:solidFill>
                  <a:schemeClr val="dk1"/>
                </a:solidFill>
                <a:latin typeface="Calibri"/>
                <a:ea typeface="Calibri"/>
                <a:cs typeface="Calibri"/>
                <a:sym typeface="Calibri"/>
              </a:rPr>
              <a:t>Massachusetts</a:t>
            </a:r>
            <a:r>
              <a:rPr lang="en-US" sz="1950">
                <a:solidFill>
                  <a:schemeClr val="dk1"/>
                </a:solidFill>
                <a:latin typeface="Calibri"/>
                <a:ea typeface="Calibri"/>
                <a:cs typeface="Calibri"/>
                <a:sym typeface="Calibri"/>
              </a:rPr>
              <a:t> are the most expensive states for buying a Home.</a:t>
            </a:r>
            <a:endParaRPr sz="1950">
              <a:solidFill>
                <a:schemeClr val="dk1"/>
              </a:solidFill>
              <a:latin typeface="Calibri"/>
              <a:ea typeface="Calibri"/>
              <a:cs typeface="Calibri"/>
              <a:sym typeface="Calibri"/>
            </a:endParaRPr>
          </a:p>
          <a:p>
            <a:pPr indent="-339725" lvl="0" marL="457200" rtl="0" algn="l">
              <a:lnSpc>
                <a:spcPct val="150000"/>
              </a:lnSpc>
              <a:spcBef>
                <a:spcPts val="0"/>
              </a:spcBef>
              <a:spcAft>
                <a:spcPts val="0"/>
              </a:spcAft>
              <a:buClr>
                <a:schemeClr val="dk1"/>
              </a:buClr>
              <a:buSzPts val="1750"/>
              <a:buFont typeface="Calibri"/>
              <a:buChar char="●"/>
            </a:pPr>
            <a:r>
              <a:rPr lang="en-US" sz="1950">
                <a:solidFill>
                  <a:schemeClr val="dk1"/>
                </a:solidFill>
                <a:latin typeface="Calibri"/>
                <a:ea typeface="Calibri"/>
                <a:cs typeface="Calibri"/>
                <a:sym typeface="Calibri"/>
              </a:rPr>
              <a:t>New york, District of Columbia, </a:t>
            </a:r>
            <a:r>
              <a:rPr lang="en-US" sz="1950">
                <a:solidFill>
                  <a:schemeClr val="dk1"/>
                </a:solidFill>
                <a:latin typeface="Calibri"/>
                <a:ea typeface="Calibri"/>
                <a:cs typeface="Calibri"/>
                <a:sym typeface="Calibri"/>
              </a:rPr>
              <a:t>Massachusetts</a:t>
            </a:r>
            <a:r>
              <a:rPr lang="en-US" sz="1950">
                <a:solidFill>
                  <a:schemeClr val="dk1"/>
                </a:solidFill>
                <a:latin typeface="Calibri"/>
                <a:ea typeface="Calibri"/>
                <a:cs typeface="Calibri"/>
                <a:sym typeface="Calibri"/>
              </a:rPr>
              <a:t>, California and Hawaii are the most expensive states for renting a Home.</a:t>
            </a:r>
            <a:endParaRPr sz="1950">
              <a:solidFill>
                <a:schemeClr val="dk1"/>
              </a:solidFill>
              <a:latin typeface="Calibri"/>
              <a:ea typeface="Calibri"/>
              <a:cs typeface="Calibri"/>
              <a:sym typeface="Calibri"/>
            </a:endParaRPr>
          </a:p>
          <a:p>
            <a:pPr indent="-352425" lvl="0" marL="457200" rtl="0" algn="l">
              <a:lnSpc>
                <a:spcPct val="150000"/>
              </a:lnSpc>
              <a:spcBef>
                <a:spcPts val="0"/>
              </a:spcBef>
              <a:spcAft>
                <a:spcPts val="0"/>
              </a:spcAft>
              <a:buClr>
                <a:schemeClr val="dk1"/>
              </a:buClr>
              <a:buSzPts val="1950"/>
              <a:buFont typeface="Calibri"/>
              <a:buChar char="●"/>
            </a:pPr>
            <a:r>
              <a:rPr lang="en-US" sz="1950">
                <a:solidFill>
                  <a:schemeClr val="dk1"/>
                </a:solidFill>
                <a:latin typeface="Calibri"/>
                <a:ea typeface="Calibri"/>
                <a:cs typeface="Calibri"/>
                <a:sym typeface="Calibri"/>
              </a:rPr>
              <a:t>California, Hawaii and District of Columbia have the highest ZHVI values for 2 Bedroom, 3 Bedroom, 4 Bedroom and  5 or more Bedroom homes.</a:t>
            </a:r>
            <a:endParaRPr sz="1950">
              <a:solidFill>
                <a:schemeClr val="dk1"/>
              </a:solidFill>
              <a:latin typeface="Calibri"/>
              <a:ea typeface="Calibri"/>
              <a:cs typeface="Calibri"/>
              <a:sym typeface="Calibri"/>
            </a:endParaRPr>
          </a:p>
          <a:p>
            <a:pPr indent="-352425" lvl="0" marL="457200" rtl="0" algn="l">
              <a:lnSpc>
                <a:spcPct val="150000"/>
              </a:lnSpc>
              <a:spcBef>
                <a:spcPts val="0"/>
              </a:spcBef>
              <a:spcAft>
                <a:spcPts val="0"/>
              </a:spcAft>
              <a:buClr>
                <a:schemeClr val="dk1"/>
              </a:buClr>
              <a:buSzPts val="1950"/>
              <a:buFont typeface="Calibri"/>
              <a:buChar char="●"/>
            </a:pPr>
            <a:r>
              <a:rPr lang="en-US" sz="1950">
                <a:solidFill>
                  <a:schemeClr val="dk1"/>
                </a:solidFill>
                <a:latin typeface="Calibri"/>
                <a:ea typeface="Calibri"/>
                <a:cs typeface="Calibri"/>
                <a:sym typeface="Calibri"/>
              </a:rPr>
              <a:t>The Low, Mid and Top tier homes are most expensive in California.</a:t>
            </a:r>
            <a:endParaRPr sz="1950">
              <a:solidFill>
                <a:schemeClr val="dk1"/>
              </a:solidFill>
              <a:latin typeface="Calibri"/>
              <a:ea typeface="Calibri"/>
              <a:cs typeface="Calibri"/>
              <a:sym typeface="Calibri"/>
            </a:endParaRPr>
          </a:p>
          <a:p>
            <a:pPr indent="-349250" lvl="0" marL="457200" rtl="0" algn="l">
              <a:lnSpc>
                <a:spcPct val="150000"/>
              </a:lnSpc>
              <a:spcBef>
                <a:spcPts val="0"/>
              </a:spcBef>
              <a:spcAft>
                <a:spcPts val="0"/>
              </a:spcAft>
              <a:buClr>
                <a:schemeClr val="dk1"/>
              </a:buClr>
              <a:buSzPts val="1900"/>
              <a:buFont typeface="Calibri"/>
              <a:buChar char="●"/>
            </a:pPr>
            <a:r>
              <a:rPr lang="en-US" sz="1900">
                <a:solidFill>
                  <a:schemeClr val="dk1"/>
                </a:solidFill>
                <a:highlight>
                  <a:srgbClr val="FFFFFF"/>
                </a:highlight>
                <a:latin typeface="Calibri"/>
                <a:ea typeface="Calibri"/>
                <a:cs typeface="Calibri"/>
                <a:sym typeface="Calibri"/>
              </a:rPr>
              <a:t>The larger the days the house is on the Zillow database, the lower its value.</a:t>
            </a:r>
            <a:endParaRPr sz="1900">
              <a:solidFill>
                <a:schemeClr val="dk1"/>
              </a:solidFill>
              <a:highlight>
                <a:srgbClr val="FFFFFF"/>
              </a:highlight>
              <a:latin typeface="Calibri"/>
              <a:ea typeface="Calibri"/>
              <a:cs typeface="Calibri"/>
              <a:sym typeface="Calibri"/>
            </a:endParaRPr>
          </a:p>
          <a:p>
            <a:pPr indent="-349250" lvl="0" marL="457200" rtl="0" algn="l">
              <a:lnSpc>
                <a:spcPct val="150000"/>
              </a:lnSpc>
              <a:spcBef>
                <a:spcPts val="0"/>
              </a:spcBef>
              <a:spcAft>
                <a:spcPts val="0"/>
              </a:spcAft>
              <a:buClr>
                <a:schemeClr val="dk1"/>
              </a:buClr>
              <a:buSzPts val="1900"/>
              <a:buFont typeface="Calibri"/>
              <a:buChar char="●"/>
            </a:pPr>
            <a:r>
              <a:rPr lang="en-US" sz="1900">
                <a:solidFill>
                  <a:schemeClr val="dk1"/>
                </a:solidFill>
                <a:highlight>
                  <a:srgbClr val="FFFFFF"/>
                </a:highlight>
                <a:latin typeface="Calibri"/>
                <a:ea typeface="Calibri"/>
                <a:cs typeface="Calibri"/>
                <a:sym typeface="Calibri"/>
              </a:rPr>
              <a:t>The south and central regions of US have more affordable property prices.</a:t>
            </a:r>
            <a:endParaRPr sz="1900">
              <a:solidFill>
                <a:schemeClr val="dk1"/>
              </a:solidFill>
              <a:highlight>
                <a:srgbClr val="FFFFFF"/>
              </a:highlight>
              <a:latin typeface="Calibri"/>
              <a:ea typeface="Calibri"/>
              <a:cs typeface="Calibri"/>
              <a:sym typeface="Calibri"/>
            </a:endParaRPr>
          </a:p>
          <a:p>
            <a:pPr indent="-349250" lvl="0" marL="457200" rtl="0" algn="l">
              <a:lnSpc>
                <a:spcPct val="150000"/>
              </a:lnSpc>
              <a:spcBef>
                <a:spcPts val="0"/>
              </a:spcBef>
              <a:spcAft>
                <a:spcPts val="0"/>
              </a:spcAft>
              <a:buClr>
                <a:schemeClr val="dk1"/>
              </a:buClr>
              <a:buSzPts val="1900"/>
              <a:buFont typeface="Calibri"/>
              <a:buChar char="●"/>
            </a:pPr>
            <a:r>
              <a:rPr lang="en-US" sz="1900">
                <a:solidFill>
                  <a:schemeClr val="dk1"/>
                </a:solidFill>
                <a:highlight>
                  <a:srgbClr val="FFFFFF"/>
                </a:highlight>
                <a:latin typeface="Calibri"/>
                <a:ea typeface="Calibri"/>
                <a:cs typeface="Calibri"/>
                <a:sym typeface="Calibri"/>
              </a:rPr>
              <a:t>There is a strong positive correlation between the sale prices and the zillow metrics.</a:t>
            </a:r>
            <a:endParaRPr sz="1900">
              <a:solidFill>
                <a:schemeClr val="dk1"/>
              </a:solidFill>
              <a:highlight>
                <a:srgbClr val="FFFFFF"/>
              </a:highlight>
              <a:latin typeface="Calibri"/>
              <a:ea typeface="Calibri"/>
              <a:cs typeface="Calibri"/>
              <a:sym typeface="Calibri"/>
            </a:endParaRPr>
          </a:p>
          <a:p>
            <a:pPr indent="0" lvl="0" marL="0" rtl="0" algn="l">
              <a:spcBef>
                <a:spcPts val="3600"/>
              </a:spcBef>
              <a:spcAft>
                <a:spcPts val="0"/>
              </a:spcAft>
              <a:buNone/>
            </a:pPr>
            <a:r>
              <a:t/>
            </a:r>
            <a:endParaRPr>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26"/>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50" name="Google Shape;650;p26"/>
          <p:cNvSpPr/>
          <p:nvPr/>
        </p:nvSpPr>
        <p:spPr>
          <a:xfrm flipH="1">
            <a:off x="555710" y="106482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651" name="Google Shape;651;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52" name="Google Shape;652;p26"/>
          <p:cNvSpPr/>
          <p:nvPr/>
        </p:nvSpPr>
        <p:spPr>
          <a:xfrm>
            <a:off x="8660343" y="193505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653" name="Google Shape;653;p26"/>
          <p:cNvSpPr txBox="1"/>
          <p:nvPr>
            <p:ph idx="1" type="body"/>
          </p:nvPr>
        </p:nvSpPr>
        <p:spPr>
          <a:xfrm>
            <a:off x="6096000" y="4817590"/>
            <a:ext cx="5452532" cy="141199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solidFill>
                  <a:schemeClr val="dk1"/>
                </a:solidFill>
                <a:latin typeface="Avenir"/>
                <a:ea typeface="Avenir"/>
                <a:cs typeface="Avenir"/>
                <a:sym typeface="Avenir"/>
              </a:rPr>
              <a:t>Shalmali Joshi</a:t>
            </a:r>
            <a:endParaRPr/>
          </a:p>
          <a:p>
            <a:pPr indent="0" lvl="0" marL="0" rtl="0" algn="r">
              <a:lnSpc>
                <a:spcPct val="90000"/>
              </a:lnSpc>
              <a:spcBef>
                <a:spcPts val="1000"/>
              </a:spcBef>
              <a:spcAft>
                <a:spcPts val="0"/>
              </a:spcAft>
              <a:buClr>
                <a:schemeClr val="lt1"/>
              </a:buClr>
              <a:buSzPts val="2400"/>
              <a:buNone/>
            </a:pPr>
            <a:r>
              <a:t/>
            </a:r>
            <a:endParaRPr>
              <a:solidFill>
                <a:schemeClr val="dk1"/>
              </a:solidFill>
              <a:latin typeface="Avenir"/>
              <a:ea typeface="Avenir"/>
              <a:cs typeface="Avenir"/>
              <a:sym typeface="Avenir"/>
            </a:endParaRPr>
          </a:p>
        </p:txBody>
      </p:sp>
      <p:pic>
        <p:nvPicPr>
          <p:cNvPr descr="Logo, company name&#10;&#10;Description automatically generated" id="654" name="Google Shape;654;p26"/>
          <p:cNvPicPr preferRelativeResize="0"/>
          <p:nvPr/>
        </p:nvPicPr>
        <p:blipFill rotWithShape="1">
          <a:blip r:embed="rId3">
            <a:alphaModFix/>
          </a:blip>
          <a:srcRect b="0" l="0" r="0" t="0"/>
          <a:stretch/>
        </p:blipFill>
        <p:spPr>
          <a:xfrm>
            <a:off x="838199" y="606711"/>
            <a:ext cx="4936066" cy="2742258"/>
          </a:xfrm>
          <a:custGeom>
            <a:rect b="b" l="l" r="r" t="t"/>
            <a:pathLst>
              <a:path extrusionOk="0" h="5347063" w="4579832">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ln>
            <a:noFill/>
          </a:ln>
        </p:spPr>
      </p:pic>
      <p:sp>
        <p:nvSpPr>
          <p:cNvPr id="655" name="Google Shape;655;p26"/>
          <p:cNvSpPr/>
          <p:nvPr/>
        </p:nvSpPr>
        <p:spPr>
          <a:xfrm>
            <a:off x="554676" y="370764"/>
            <a:ext cx="734141" cy="734141"/>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56" name="Google Shape;656;p26"/>
          <p:cNvSpPr txBox="1"/>
          <p:nvPr>
            <p:ph type="title"/>
          </p:nvPr>
        </p:nvSpPr>
        <p:spPr>
          <a:xfrm>
            <a:off x="1642188" y="2413048"/>
            <a:ext cx="9906344" cy="1860372"/>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Twentieth Century"/>
              <a:buNone/>
            </a:pPr>
            <a:r>
              <a:rPr lang="en-US" sz="4400">
                <a:solidFill>
                  <a:schemeClr val="dk1"/>
                </a:solidFill>
              </a:rPr>
              <a:t>EDA, </a:t>
            </a:r>
            <a:r>
              <a:rPr lang="en-US" sz="4400">
                <a:solidFill>
                  <a:schemeClr val="dk1"/>
                </a:solidFill>
                <a:latin typeface="Twentieth Century"/>
                <a:ea typeface="Twentieth Century"/>
                <a:cs typeface="Twentieth Century"/>
                <a:sym typeface="Twentieth Century"/>
              </a:rPr>
              <a:t>Pattern Discovery</a:t>
            </a:r>
            <a:r>
              <a:rPr lang="en-US" sz="4400">
                <a:solidFill>
                  <a:schemeClr val="dk1"/>
                </a:solidFill>
              </a:rPr>
              <a:t>, </a:t>
            </a:r>
            <a:r>
              <a:rPr lang="en-US" sz="4400">
                <a:solidFill>
                  <a:schemeClr val="dk1"/>
                </a:solidFill>
                <a:latin typeface="Twentieth Century"/>
                <a:ea typeface="Twentieth Century"/>
                <a:cs typeface="Twentieth Century"/>
                <a:sym typeface="Twentieth Century"/>
              </a:rPr>
              <a:t>Timeseries Modelling and Sales Forecasting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25892df120_0_12"/>
          <p:cNvSpPr txBox="1"/>
          <p:nvPr/>
        </p:nvSpPr>
        <p:spPr>
          <a:xfrm>
            <a:off x="0" y="0"/>
            <a:ext cx="9987600" cy="7185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4000">
                <a:solidFill>
                  <a:schemeClr val="dk1"/>
                </a:solidFill>
              </a:rPr>
              <a:t>Data cleaning and EDA</a:t>
            </a:r>
            <a:endParaRPr sz="4000">
              <a:solidFill>
                <a:schemeClr val="dk1"/>
              </a:solidFill>
            </a:endParaRPr>
          </a:p>
        </p:txBody>
      </p:sp>
      <p:pic>
        <p:nvPicPr>
          <p:cNvPr descr="Logo, company name&#10;&#10;Description automatically generated" id="662" name="Google Shape;662;g125892df120_0_12"/>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663" name="Google Shape;663;g125892df120_0_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664" name="Google Shape;664;g125892df120_0_12"/>
          <p:cNvSpPr txBox="1"/>
          <p:nvPr/>
        </p:nvSpPr>
        <p:spPr>
          <a:xfrm>
            <a:off x="921225" y="974025"/>
            <a:ext cx="9273600" cy="2709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Removed all </a:t>
            </a:r>
            <a:r>
              <a:rPr lang="en-US" sz="2400"/>
              <a:t>unnecessary</a:t>
            </a:r>
            <a:r>
              <a:rPr lang="en-US" sz="2400"/>
              <a:t> columns to focus on research for ZHVI All Homes, 1-5 Bedroom Homes, Condos and Top, Middle Bottom Tier Homes</a:t>
            </a:r>
            <a:endParaRPr sz="2400"/>
          </a:p>
          <a:p>
            <a:pPr indent="-381000" lvl="0" marL="457200" rtl="0" algn="l">
              <a:spcBef>
                <a:spcPts val="0"/>
              </a:spcBef>
              <a:spcAft>
                <a:spcPts val="0"/>
              </a:spcAft>
              <a:buSzPts val="2400"/>
              <a:buChar char="●"/>
            </a:pPr>
            <a:r>
              <a:rPr lang="en-US" sz="2400"/>
              <a:t>Removed all NA Values and took subset of dataset to focus on following </a:t>
            </a:r>
            <a:r>
              <a:rPr lang="en-US" sz="2400"/>
              <a:t>attributes</a:t>
            </a:r>
            <a:r>
              <a:rPr lang="en-US" sz="2400"/>
              <a:t> for my further analysis:</a:t>
            </a:r>
            <a:endParaRPr sz="2400"/>
          </a:p>
          <a:p>
            <a:pPr indent="0" lvl="0" marL="0" rtl="0" algn="l">
              <a:spcBef>
                <a:spcPts val="0"/>
              </a:spcBef>
              <a:spcAft>
                <a:spcPts val="0"/>
              </a:spcAft>
              <a:buNone/>
            </a:pPr>
            <a:r>
              <a:t/>
            </a:r>
            <a:endParaRPr sz="2000"/>
          </a:p>
        </p:txBody>
      </p:sp>
      <p:pic>
        <p:nvPicPr>
          <p:cNvPr id="665" name="Google Shape;665;g125892df120_0_12"/>
          <p:cNvPicPr preferRelativeResize="0"/>
          <p:nvPr/>
        </p:nvPicPr>
        <p:blipFill>
          <a:blip r:embed="rId4">
            <a:alphaModFix/>
          </a:blip>
          <a:stretch>
            <a:fillRect/>
          </a:stretch>
        </p:blipFill>
        <p:spPr>
          <a:xfrm>
            <a:off x="1102200" y="3569250"/>
            <a:ext cx="9987601" cy="176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25892df120_0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72" name="Google Shape;672;g125892df120_0_20"/>
          <p:cNvPicPr preferRelativeResize="0"/>
          <p:nvPr/>
        </p:nvPicPr>
        <p:blipFill>
          <a:blip r:embed="rId3">
            <a:alphaModFix/>
          </a:blip>
          <a:stretch>
            <a:fillRect/>
          </a:stretch>
        </p:blipFill>
        <p:spPr>
          <a:xfrm>
            <a:off x="1304538" y="1565013"/>
            <a:ext cx="8814175" cy="5381625"/>
          </a:xfrm>
          <a:prstGeom prst="rect">
            <a:avLst/>
          </a:prstGeom>
          <a:noFill/>
          <a:ln>
            <a:noFill/>
          </a:ln>
        </p:spPr>
      </p:pic>
      <p:sp>
        <p:nvSpPr>
          <p:cNvPr id="673" name="Google Shape;673;g125892df120_0_20"/>
          <p:cNvSpPr txBox="1"/>
          <p:nvPr/>
        </p:nvSpPr>
        <p:spPr>
          <a:xfrm>
            <a:off x="1085000" y="40950"/>
            <a:ext cx="10502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House Price changes in the US (1996-2017) based on Region</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
          <p:cNvSpPr/>
          <p:nvPr/>
        </p:nvSpPr>
        <p:spPr>
          <a:xfrm>
            <a:off x="1474974" y="1000819"/>
            <a:ext cx="8226910" cy="48563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88">
              <a:solidFill>
                <a:schemeClr val="dk1"/>
              </a:solidFill>
              <a:latin typeface="Avenir"/>
              <a:ea typeface="Avenir"/>
              <a:cs typeface="Avenir"/>
              <a:sym typeface="Avenir"/>
            </a:endParaRPr>
          </a:p>
        </p:txBody>
      </p:sp>
      <p:pic>
        <p:nvPicPr>
          <p:cNvPr descr="Logo, company name&#10;&#10;Description automatically generated" id="394" name="Google Shape;394;p3"/>
          <p:cNvPicPr preferRelativeResize="0"/>
          <p:nvPr/>
        </p:nvPicPr>
        <p:blipFill rotWithShape="1">
          <a:blip r:embed="rId4">
            <a:alphaModFix/>
          </a:blip>
          <a:srcRect b="0" l="0" r="0" t="0"/>
          <a:stretch/>
        </p:blipFill>
        <p:spPr>
          <a:xfrm>
            <a:off x="9953573" y="379034"/>
            <a:ext cx="2238427" cy="1243571"/>
          </a:xfrm>
          <a:prstGeom prst="rect">
            <a:avLst/>
          </a:prstGeom>
          <a:noFill/>
          <a:ln>
            <a:noFill/>
          </a:ln>
        </p:spPr>
      </p:pic>
      <p:sp>
        <p:nvSpPr>
          <p:cNvPr id="395" name="Google Shape;395;p3"/>
          <p:cNvSpPr txBox="1"/>
          <p:nvPr/>
        </p:nvSpPr>
        <p:spPr>
          <a:xfrm>
            <a:off x="466531" y="379032"/>
            <a:ext cx="246328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venir"/>
                <a:ea typeface="Avenir"/>
                <a:cs typeface="Avenir"/>
                <a:sym typeface="Avenir"/>
              </a:rPr>
              <a:t>Introduction</a:t>
            </a:r>
            <a:endParaRPr/>
          </a:p>
        </p:txBody>
      </p:sp>
      <p:sp>
        <p:nvSpPr>
          <p:cNvPr id="396" name="Google Shape;39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25892df120_0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0" name="Google Shape;680;g125892df120_0_27"/>
          <p:cNvSpPr txBox="1"/>
          <p:nvPr/>
        </p:nvSpPr>
        <p:spPr>
          <a:xfrm>
            <a:off x="368500" y="266125"/>
            <a:ext cx="11218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Observations:</a:t>
            </a:r>
            <a:endParaRPr sz="3600"/>
          </a:p>
        </p:txBody>
      </p:sp>
      <p:sp>
        <p:nvSpPr>
          <p:cNvPr id="681" name="Google Shape;681;g125892df120_0_27"/>
          <p:cNvSpPr txBox="1"/>
          <p:nvPr/>
        </p:nvSpPr>
        <p:spPr>
          <a:xfrm>
            <a:off x="798400" y="1473950"/>
            <a:ext cx="107886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a) Real estate market was at its peak in </a:t>
            </a:r>
            <a:r>
              <a:rPr b="1" lang="en-US" sz="2400"/>
              <a:t>2005</a:t>
            </a:r>
            <a:r>
              <a:rPr lang="en-US" sz="2400"/>
              <a:t>: found </a:t>
            </a:r>
            <a:r>
              <a:rPr lang="en-US" sz="2400"/>
              <a:t>multiple</a:t>
            </a:r>
            <a:r>
              <a:rPr lang="en-US" sz="2400"/>
              <a:t> reasons like reinstated IT stability, global trade and political stability.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rPr lang="en-US" sz="2400"/>
              <a:t>b) It crashed miserably in 2008 and continued to remain low till 2011 due to world-wide recession, financial crisis due to oil and bankruptcy of major banks like Lehman Brothers</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rPr lang="en-US" sz="2400"/>
              <a:t>c) There was a revival in real estate market post 2012 when it again started going upwards onto 2017</a:t>
            </a:r>
            <a:endParaRPr sz="2400"/>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25892df120_0_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88" name="Google Shape;688;g125892df120_0_36"/>
          <p:cNvPicPr preferRelativeResize="0"/>
          <p:nvPr/>
        </p:nvPicPr>
        <p:blipFill>
          <a:blip r:embed="rId3">
            <a:alphaModFix/>
          </a:blip>
          <a:stretch>
            <a:fillRect/>
          </a:stretch>
        </p:blipFill>
        <p:spPr>
          <a:xfrm>
            <a:off x="971300" y="849638"/>
            <a:ext cx="8486775" cy="5467350"/>
          </a:xfrm>
          <a:prstGeom prst="rect">
            <a:avLst/>
          </a:prstGeom>
          <a:noFill/>
          <a:ln>
            <a:noFill/>
          </a:ln>
        </p:spPr>
      </p:pic>
      <p:sp>
        <p:nvSpPr>
          <p:cNvPr id="689" name="Google Shape;689;g125892df120_0_36"/>
          <p:cNvSpPr txBox="1"/>
          <p:nvPr/>
        </p:nvSpPr>
        <p:spPr>
          <a:xfrm>
            <a:off x="757450" y="163775"/>
            <a:ext cx="1059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Bottom Tier vs Top Tier Real estate Prices Distribution</a:t>
            </a:r>
            <a:endParaRPr sz="3000"/>
          </a:p>
        </p:txBody>
      </p:sp>
      <p:sp>
        <p:nvSpPr>
          <p:cNvPr id="690" name="Google Shape;690;g125892df120_0_36"/>
          <p:cNvSpPr txBox="1"/>
          <p:nvPr/>
        </p:nvSpPr>
        <p:spPr>
          <a:xfrm>
            <a:off x="10215350" y="810275"/>
            <a:ext cx="1617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Across all years, Top tier Real estate market has been in </a:t>
            </a:r>
            <a:r>
              <a:rPr b="1" lang="en-US" sz="2000"/>
              <a:t>California</a:t>
            </a:r>
            <a:r>
              <a:rPr lang="en-US" sz="2000"/>
              <a:t> while </a:t>
            </a:r>
            <a:r>
              <a:rPr b="1" lang="en-US" sz="2000"/>
              <a:t>Colorado</a:t>
            </a:r>
            <a:r>
              <a:rPr lang="en-US" sz="2000"/>
              <a:t> prices make up the </a:t>
            </a:r>
            <a:r>
              <a:rPr lang="en-US" sz="2000"/>
              <a:t>bottom</a:t>
            </a:r>
            <a:r>
              <a:rPr lang="en-US" sz="2000"/>
              <a:t> tier.</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25892df120_0_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7" name="Google Shape;697;g125892df120_0_53"/>
          <p:cNvSpPr txBox="1"/>
          <p:nvPr/>
        </p:nvSpPr>
        <p:spPr>
          <a:xfrm>
            <a:off x="777925" y="429900"/>
            <a:ext cx="972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US All Homes Sales aggregate time series</a:t>
            </a:r>
            <a:endParaRPr sz="3600"/>
          </a:p>
        </p:txBody>
      </p:sp>
      <p:sp>
        <p:nvSpPr>
          <p:cNvPr id="698" name="Google Shape;698;g125892df120_0_53"/>
          <p:cNvSpPr txBox="1"/>
          <p:nvPr/>
        </p:nvSpPr>
        <p:spPr>
          <a:xfrm>
            <a:off x="1330675" y="5700700"/>
            <a:ext cx="917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Avenir"/>
                <a:ea typeface="Avenir"/>
                <a:cs typeface="Avenir"/>
                <a:sym typeface="Avenir"/>
              </a:rPr>
              <a:t>Time series shows trend. It is not stationary and we need to decompose it.</a:t>
            </a:r>
            <a:endParaRPr sz="2400">
              <a:latin typeface="Avenir"/>
              <a:ea typeface="Avenir"/>
              <a:cs typeface="Avenir"/>
              <a:sym typeface="Avenir"/>
            </a:endParaRPr>
          </a:p>
        </p:txBody>
      </p:sp>
      <p:pic>
        <p:nvPicPr>
          <p:cNvPr id="699" name="Google Shape;699;g125892df120_0_53"/>
          <p:cNvPicPr preferRelativeResize="0"/>
          <p:nvPr/>
        </p:nvPicPr>
        <p:blipFill>
          <a:blip r:embed="rId3">
            <a:alphaModFix/>
          </a:blip>
          <a:stretch>
            <a:fillRect/>
          </a:stretch>
        </p:blipFill>
        <p:spPr>
          <a:xfrm>
            <a:off x="777925" y="1310175"/>
            <a:ext cx="9377025" cy="43905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125892df120_0_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6" name="Google Shape;706;g125892df120_0_64"/>
          <p:cNvSpPr txBox="1"/>
          <p:nvPr/>
        </p:nvSpPr>
        <p:spPr>
          <a:xfrm>
            <a:off x="296100" y="491325"/>
            <a:ext cx="972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Augmented test</a:t>
            </a:r>
            <a:endParaRPr sz="3600"/>
          </a:p>
        </p:txBody>
      </p:sp>
      <p:sp>
        <p:nvSpPr>
          <p:cNvPr id="707" name="Google Shape;707;g125892df120_0_64"/>
          <p:cNvSpPr txBox="1"/>
          <p:nvPr/>
        </p:nvSpPr>
        <p:spPr>
          <a:xfrm>
            <a:off x="152400" y="3603000"/>
            <a:ext cx="98676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We got high </a:t>
            </a:r>
            <a:r>
              <a:rPr b="1" lang="en-US" sz="2000"/>
              <a:t>p-value = 0.5601 </a:t>
            </a:r>
            <a:r>
              <a:rPr lang="en-US" sz="2000"/>
              <a:t>hence we fail to reject the Null Hypothesis that the time series is stationary</a:t>
            </a:r>
            <a:endParaRPr sz="2000"/>
          </a:p>
        </p:txBody>
      </p:sp>
      <p:pic>
        <p:nvPicPr>
          <p:cNvPr id="708" name="Google Shape;708;g125892df120_0_64"/>
          <p:cNvPicPr preferRelativeResize="0"/>
          <p:nvPr/>
        </p:nvPicPr>
        <p:blipFill>
          <a:blip r:embed="rId3">
            <a:alphaModFix/>
          </a:blip>
          <a:stretch>
            <a:fillRect/>
          </a:stretch>
        </p:blipFill>
        <p:spPr>
          <a:xfrm>
            <a:off x="152400" y="1321200"/>
            <a:ext cx="9448800" cy="1857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25892df120_0_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5" name="Google Shape;715;g125892df120_0_45"/>
          <p:cNvSpPr txBox="1"/>
          <p:nvPr/>
        </p:nvSpPr>
        <p:spPr>
          <a:xfrm>
            <a:off x="777925" y="429900"/>
            <a:ext cx="972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US All Homes Sales Decomposition</a:t>
            </a:r>
            <a:endParaRPr sz="3600"/>
          </a:p>
        </p:txBody>
      </p:sp>
      <p:sp>
        <p:nvSpPr>
          <p:cNvPr id="716" name="Google Shape;716;g125892df120_0_45"/>
          <p:cNvSpPr txBox="1"/>
          <p:nvPr/>
        </p:nvSpPr>
        <p:spPr>
          <a:xfrm>
            <a:off x="1330525" y="5568275"/>
            <a:ext cx="98676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There is definite trend in data but indefinite seasonality - Peaks in the end of the year and small peaks in the summer months. </a:t>
            </a:r>
            <a:endParaRPr sz="2000"/>
          </a:p>
          <a:p>
            <a:pPr indent="-355600" lvl="0" marL="457200" rtl="0" algn="l">
              <a:spcBef>
                <a:spcPts val="0"/>
              </a:spcBef>
              <a:spcAft>
                <a:spcPts val="0"/>
              </a:spcAft>
              <a:buSzPts val="2000"/>
              <a:buChar char="●"/>
            </a:pPr>
            <a:r>
              <a:rPr lang="en-US" sz="2000"/>
              <a:t>The trend in home prices was at highest in 2005, decreased rapidly from 2008 to 20</a:t>
            </a:r>
            <a:r>
              <a:rPr lang="en-US" sz="2000"/>
              <a:t>11 and increased again from 2014 to 2017.</a:t>
            </a:r>
            <a:endParaRPr sz="2000"/>
          </a:p>
        </p:txBody>
      </p:sp>
      <p:pic>
        <p:nvPicPr>
          <p:cNvPr id="717" name="Google Shape;717;g125892df120_0_45"/>
          <p:cNvPicPr preferRelativeResize="0"/>
          <p:nvPr/>
        </p:nvPicPr>
        <p:blipFill>
          <a:blip r:embed="rId3">
            <a:alphaModFix/>
          </a:blip>
          <a:stretch>
            <a:fillRect/>
          </a:stretch>
        </p:blipFill>
        <p:spPr>
          <a:xfrm>
            <a:off x="1181100" y="1429150"/>
            <a:ext cx="8829524" cy="4271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25892df120_0_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4" name="Google Shape;724;g125892df120_0_74"/>
          <p:cNvSpPr txBox="1"/>
          <p:nvPr/>
        </p:nvSpPr>
        <p:spPr>
          <a:xfrm>
            <a:off x="777925" y="429900"/>
            <a:ext cx="972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US All Homes Sales Transformation</a:t>
            </a:r>
            <a:endParaRPr sz="3600"/>
          </a:p>
        </p:txBody>
      </p:sp>
      <p:sp>
        <p:nvSpPr>
          <p:cNvPr id="725" name="Google Shape;725;g125892df120_0_74"/>
          <p:cNvSpPr txBox="1"/>
          <p:nvPr/>
        </p:nvSpPr>
        <p:spPr>
          <a:xfrm>
            <a:off x="1330525" y="5568275"/>
            <a:ext cx="98676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With log and difference transformations, we are successful in making time series stationary</a:t>
            </a:r>
            <a:endParaRPr sz="2000"/>
          </a:p>
        </p:txBody>
      </p:sp>
      <p:pic>
        <p:nvPicPr>
          <p:cNvPr id="726" name="Google Shape;726;g125892df120_0_74"/>
          <p:cNvPicPr preferRelativeResize="0"/>
          <p:nvPr/>
        </p:nvPicPr>
        <p:blipFill>
          <a:blip r:embed="rId3">
            <a:alphaModFix/>
          </a:blip>
          <a:stretch>
            <a:fillRect/>
          </a:stretch>
        </p:blipFill>
        <p:spPr>
          <a:xfrm>
            <a:off x="1032675" y="1321200"/>
            <a:ext cx="7684996" cy="4094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125892df120_0_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3" name="Google Shape;733;g125892df120_0_83"/>
          <p:cNvSpPr txBox="1"/>
          <p:nvPr/>
        </p:nvSpPr>
        <p:spPr>
          <a:xfrm>
            <a:off x="777925" y="429900"/>
            <a:ext cx="972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ACF and PACF</a:t>
            </a:r>
            <a:endParaRPr sz="3600"/>
          </a:p>
        </p:txBody>
      </p:sp>
      <p:sp>
        <p:nvSpPr>
          <p:cNvPr id="734" name="Google Shape;734;g125892df120_0_83"/>
          <p:cNvSpPr txBox="1"/>
          <p:nvPr/>
        </p:nvSpPr>
        <p:spPr>
          <a:xfrm>
            <a:off x="921100" y="5142088"/>
            <a:ext cx="98676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As per the ACF plot, it seems to be an AR(1) model. PACF spikes at 0 position, indicating an MA(0) model</a:t>
            </a:r>
            <a:endParaRPr sz="2000"/>
          </a:p>
          <a:p>
            <a:pPr indent="-355600" lvl="0" marL="457200" rtl="0" algn="l">
              <a:spcBef>
                <a:spcPts val="0"/>
              </a:spcBef>
              <a:spcAft>
                <a:spcPts val="0"/>
              </a:spcAft>
              <a:buSzPts val="2000"/>
              <a:buChar char="●"/>
            </a:pPr>
            <a:r>
              <a:rPr lang="en-US" sz="2000"/>
              <a:t>Further the seasonal pattern is 12 months. </a:t>
            </a:r>
            <a:endParaRPr sz="2000"/>
          </a:p>
        </p:txBody>
      </p:sp>
      <p:pic>
        <p:nvPicPr>
          <p:cNvPr id="735" name="Google Shape;735;g125892df120_0_83"/>
          <p:cNvPicPr preferRelativeResize="0"/>
          <p:nvPr/>
        </p:nvPicPr>
        <p:blipFill>
          <a:blip r:embed="rId3">
            <a:alphaModFix/>
          </a:blip>
          <a:stretch>
            <a:fillRect/>
          </a:stretch>
        </p:blipFill>
        <p:spPr>
          <a:xfrm>
            <a:off x="152400" y="1321200"/>
            <a:ext cx="6152875" cy="3714825"/>
          </a:xfrm>
          <a:prstGeom prst="rect">
            <a:avLst/>
          </a:prstGeom>
          <a:noFill/>
          <a:ln>
            <a:noFill/>
          </a:ln>
        </p:spPr>
      </p:pic>
      <p:pic>
        <p:nvPicPr>
          <p:cNvPr id="736" name="Google Shape;736;g125892df120_0_83"/>
          <p:cNvPicPr preferRelativeResize="0"/>
          <p:nvPr/>
        </p:nvPicPr>
        <p:blipFill>
          <a:blip r:embed="rId4">
            <a:alphaModFix/>
          </a:blip>
          <a:stretch>
            <a:fillRect/>
          </a:stretch>
        </p:blipFill>
        <p:spPr>
          <a:xfrm>
            <a:off x="6457675" y="1321200"/>
            <a:ext cx="5581924" cy="3551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125892df120_0_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43" name="Google Shape;743;g125892df120_0_113"/>
          <p:cNvPicPr preferRelativeResize="0"/>
          <p:nvPr/>
        </p:nvPicPr>
        <p:blipFill>
          <a:blip r:embed="rId3">
            <a:alphaModFix/>
          </a:blip>
          <a:stretch>
            <a:fillRect/>
          </a:stretch>
        </p:blipFill>
        <p:spPr>
          <a:xfrm>
            <a:off x="827950" y="1032700"/>
            <a:ext cx="9801225" cy="5467350"/>
          </a:xfrm>
          <a:prstGeom prst="rect">
            <a:avLst/>
          </a:prstGeom>
          <a:noFill/>
          <a:ln>
            <a:noFill/>
          </a:ln>
        </p:spPr>
      </p:pic>
      <p:sp>
        <p:nvSpPr>
          <p:cNvPr id="744" name="Google Shape;744;g125892df120_0_113"/>
          <p:cNvSpPr txBox="1"/>
          <p:nvPr/>
        </p:nvSpPr>
        <p:spPr>
          <a:xfrm>
            <a:off x="1003100" y="286600"/>
            <a:ext cx="913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Sarima model (with additional variables)</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125892df120_0_1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1" name="Google Shape;751;g125892df120_0_120"/>
          <p:cNvSpPr txBox="1"/>
          <p:nvPr/>
        </p:nvSpPr>
        <p:spPr>
          <a:xfrm>
            <a:off x="716500" y="1281153"/>
            <a:ext cx="11157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a. The Standardized residuals show some pattern until end of 2005 where the real estate sales are highest. They again decrease at start of 2011 and then remain constant. Since there is no continuous pattern, it resembles white noise.</a:t>
            </a:r>
            <a:endParaRPr sz="2400"/>
          </a:p>
          <a:p>
            <a:pPr indent="0" lvl="0" marL="0" rtl="0" algn="l">
              <a:spcBef>
                <a:spcPts val="0"/>
              </a:spcBef>
              <a:spcAft>
                <a:spcPts val="0"/>
              </a:spcAft>
              <a:buNone/>
            </a:pPr>
            <a:r>
              <a:rPr lang="en-US" sz="2400"/>
              <a:t>b. Similarly, ACF also resembles the Standardized Residuals in terms of white noise.</a:t>
            </a:r>
            <a:endParaRPr sz="2400"/>
          </a:p>
          <a:p>
            <a:pPr indent="0" lvl="0" marL="0" rtl="0" algn="l">
              <a:spcBef>
                <a:spcPts val="0"/>
              </a:spcBef>
              <a:spcAft>
                <a:spcPts val="0"/>
              </a:spcAft>
              <a:buNone/>
            </a:pPr>
            <a:r>
              <a:rPr lang="en-US" sz="2400"/>
              <a:t>c. QQ plot has few outliers in the beginning but otherwise has a good fit</a:t>
            </a:r>
            <a:endParaRPr sz="2400"/>
          </a:p>
          <a:p>
            <a:pPr indent="0" lvl="0" marL="0" rtl="0" algn="l">
              <a:spcBef>
                <a:spcPts val="0"/>
              </a:spcBef>
              <a:spcAft>
                <a:spcPts val="0"/>
              </a:spcAft>
              <a:buNone/>
            </a:pPr>
            <a:r>
              <a:rPr lang="en-US" sz="2400"/>
              <a:t>d. The P-values are all below the significance level which again suggests white noise.</a:t>
            </a:r>
            <a:endParaRPr sz="2400"/>
          </a:p>
        </p:txBody>
      </p:sp>
      <p:sp>
        <p:nvSpPr>
          <p:cNvPr id="752" name="Google Shape;752;g125892df120_0_120"/>
          <p:cNvSpPr txBox="1"/>
          <p:nvPr/>
        </p:nvSpPr>
        <p:spPr>
          <a:xfrm>
            <a:off x="0" y="0"/>
            <a:ext cx="63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rPr>
              <a:t>Observations: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125892df120_0_1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59" name="Google Shape;759;g125892df120_0_130"/>
          <p:cNvPicPr preferRelativeResize="0"/>
          <p:nvPr/>
        </p:nvPicPr>
        <p:blipFill>
          <a:blip r:embed="rId3">
            <a:alphaModFix/>
          </a:blip>
          <a:stretch>
            <a:fillRect/>
          </a:stretch>
        </p:blipFill>
        <p:spPr>
          <a:xfrm>
            <a:off x="900738" y="1025500"/>
            <a:ext cx="9096375" cy="4972050"/>
          </a:xfrm>
          <a:prstGeom prst="rect">
            <a:avLst/>
          </a:prstGeom>
          <a:noFill/>
          <a:ln>
            <a:noFill/>
          </a:ln>
        </p:spPr>
      </p:pic>
      <p:sp>
        <p:nvSpPr>
          <p:cNvPr id="760" name="Google Shape;760;g125892df120_0_130"/>
          <p:cNvSpPr txBox="1"/>
          <p:nvPr/>
        </p:nvSpPr>
        <p:spPr>
          <a:xfrm>
            <a:off x="900750" y="286600"/>
            <a:ext cx="861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Yearly Sales Forecast</a:t>
            </a:r>
            <a:endParaRPr sz="3600"/>
          </a:p>
        </p:txBody>
      </p:sp>
      <p:sp>
        <p:nvSpPr>
          <p:cNvPr id="761" name="Google Shape;761;g125892df120_0_130"/>
          <p:cNvSpPr txBox="1"/>
          <p:nvPr/>
        </p:nvSpPr>
        <p:spPr>
          <a:xfrm>
            <a:off x="9997125" y="1905000"/>
            <a:ext cx="2194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Suggests continuous pattern in Real Estate Home Sales after 2017. It means demand for houses will keep on booming.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25892df120_7_0"/>
          <p:cNvSpPr txBox="1"/>
          <p:nvPr/>
        </p:nvSpPr>
        <p:spPr>
          <a:xfrm>
            <a:off x="2667000" y="304800"/>
            <a:ext cx="5339400" cy="7344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3700">
                <a:solidFill>
                  <a:schemeClr val="dk1"/>
                </a:solidFill>
                <a:latin typeface="Twentieth Century"/>
                <a:ea typeface="Twentieth Century"/>
                <a:cs typeface="Twentieth Century"/>
                <a:sym typeface="Twentieth Century"/>
              </a:rPr>
              <a:t>Project Description</a:t>
            </a:r>
            <a:endParaRPr sz="3700">
              <a:solidFill>
                <a:schemeClr val="dk1"/>
              </a:solidFill>
              <a:latin typeface="Twentieth Century"/>
              <a:ea typeface="Twentieth Century"/>
              <a:cs typeface="Twentieth Century"/>
              <a:sym typeface="Twentieth Century"/>
            </a:endParaRPr>
          </a:p>
        </p:txBody>
      </p:sp>
      <p:pic>
        <p:nvPicPr>
          <p:cNvPr descr="Logo, company name&#10;&#10;Description automatically generated" id="402" name="Google Shape;402;g125892df120_7_0"/>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403" name="Google Shape;403;g125892df120_7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404" name="Google Shape;404;g125892df120_7_0"/>
          <p:cNvSpPr txBox="1"/>
          <p:nvPr/>
        </p:nvSpPr>
        <p:spPr>
          <a:xfrm>
            <a:off x="1282650" y="1465350"/>
            <a:ext cx="101931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Zillow.com is the most popular online real-estate website and mobile app in the United States and it provides updated home information to tens of millions of buyers and sellers, Real Estate Agents and Financial Institutions among other affiliates every day.</a:t>
            </a:r>
            <a:r>
              <a:rPr lang="en-US" sz="2600">
                <a:solidFill>
                  <a:schemeClr val="dk1"/>
                </a:solidFill>
                <a:latin typeface="Calibri"/>
                <a:ea typeface="Calibri"/>
                <a:cs typeface="Calibri"/>
                <a:sym typeface="Calibri"/>
              </a:rPr>
              <a:t> </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Our goal is to analyze the Zillow Economics Data and identify the patterns in the housing market especially highlighting the most expensive and the least expensive housing markets in the US.</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8300" lvl="0" marL="457200" rtl="0" algn="l">
              <a:lnSpc>
                <a:spcPct val="150000"/>
              </a:lnSpc>
              <a:spcBef>
                <a:spcPts val="1200"/>
              </a:spcBef>
              <a:spcAft>
                <a:spcPts val="0"/>
              </a:spcAft>
              <a:buClr>
                <a:schemeClr val="dk1"/>
              </a:buClr>
              <a:buSzPts val="2200"/>
              <a:buFont typeface="Calibri"/>
              <a:buChar char="●"/>
            </a:pPr>
            <a:r>
              <a:rPr lang="en-US" sz="2000">
                <a:solidFill>
                  <a:schemeClr val="dk1"/>
                </a:solidFill>
                <a:latin typeface="Calibri"/>
                <a:ea typeface="Calibri"/>
                <a:cs typeface="Calibri"/>
                <a:sym typeface="Calibri"/>
              </a:rPr>
              <a:t>This project encompasses a complete analysis of data through data visualization, data exploration, pattern discovery and time series modelling in R as the programming language.</a:t>
            </a:r>
            <a:endParaRPr sz="25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125892df120_0_1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68" name="Google Shape;768;g125892df120_0_138"/>
          <p:cNvPicPr preferRelativeResize="0"/>
          <p:nvPr/>
        </p:nvPicPr>
        <p:blipFill>
          <a:blip r:embed="rId3">
            <a:alphaModFix/>
          </a:blip>
          <a:stretch>
            <a:fillRect/>
          </a:stretch>
        </p:blipFill>
        <p:spPr>
          <a:xfrm>
            <a:off x="479950" y="876300"/>
            <a:ext cx="8696325" cy="5105400"/>
          </a:xfrm>
          <a:prstGeom prst="rect">
            <a:avLst/>
          </a:prstGeom>
          <a:noFill/>
          <a:ln>
            <a:noFill/>
          </a:ln>
        </p:spPr>
      </p:pic>
      <p:sp>
        <p:nvSpPr>
          <p:cNvPr id="769" name="Google Shape;769;g125892df120_0_138"/>
          <p:cNvSpPr txBox="1"/>
          <p:nvPr/>
        </p:nvSpPr>
        <p:spPr>
          <a:xfrm>
            <a:off x="0" y="0"/>
            <a:ext cx="62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rPr>
              <a:t>Monthly </a:t>
            </a:r>
            <a:r>
              <a:rPr lang="en-US" sz="3600">
                <a:solidFill>
                  <a:schemeClr val="dk1"/>
                </a:solidFill>
              </a:rPr>
              <a:t>Sales Forecast</a:t>
            </a:r>
            <a:endParaRPr/>
          </a:p>
        </p:txBody>
      </p:sp>
      <p:sp>
        <p:nvSpPr>
          <p:cNvPr id="770" name="Google Shape;770;g125892df120_0_138"/>
          <p:cNvSpPr txBox="1"/>
          <p:nvPr/>
        </p:nvSpPr>
        <p:spPr>
          <a:xfrm>
            <a:off x="9662625" y="1433025"/>
            <a:ext cx="2272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In sync with yearly </a:t>
            </a:r>
            <a:r>
              <a:rPr lang="en-US" sz="2000">
                <a:solidFill>
                  <a:schemeClr val="dk1"/>
                </a:solidFill>
              </a:rPr>
              <a:t>forecast</a:t>
            </a:r>
            <a:r>
              <a:rPr lang="en-US" sz="2000">
                <a:solidFill>
                  <a:schemeClr val="dk1"/>
                </a:solidFill>
              </a:rPr>
              <a:t> for future trend indicating demand for houses.</a:t>
            </a:r>
            <a:endParaRPr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25892df120_0_1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77" name="Google Shape;777;g125892df120_0_150"/>
          <p:cNvPicPr preferRelativeResize="0"/>
          <p:nvPr/>
        </p:nvPicPr>
        <p:blipFill>
          <a:blip r:embed="rId3">
            <a:alphaModFix/>
          </a:blip>
          <a:stretch>
            <a:fillRect/>
          </a:stretch>
        </p:blipFill>
        <p:spPr>
          <a:xfrm>
            <a:off x="1181100" y="1310174"/>
            <a:ext cx="8867775" cy="4752500"/>
          </a:xfrm>
          <a:prstGeom prst="rect">
            <a:avLst/>
          </a:prstGeom>
          <a:noFill/>
          <a:ln>
            <a:noFill/>
          </a:ln>
        </p:spPr>
      </p:pic>
      <p:sp>
        <p:nvSpPr>
          <p:cNvPr id="778" name="Google Shape;778;g125892df120_0_150"/>
          <p:cNvSpPr txBox="1"/>
          <p:nvPr/>
        </p:nvSpPr>
        <p:spPr>
          <a:xfrm>
            <a:off x="0" y="0"/>
            <a:ext cx="62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rPr>
              <a:t>SARIMA </a:t>
            </a:r>
            <a:r>
              <a:rPr lang="en-US" sz="3600">
                <a:solidFill>
                  <a:schemeClr val="dk1"/>
                </a:solidFill>
              </a:rPr>
              <a:t>Sales Forecast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2" name="Shape 782"/>
        <p:cNvGrpSpPr/>
        <p:nvPr/>
      </p:nvGrpSpPr>
      <p:grpSpPr>
        <a:xfrm>
          <a:off x="0" y="0"/>
          <a:ext cx="0" cy="0"/>
          <a:chOff x="0" y="0"/>
          <a:chExt cx="0" cy="0"/>
        </a:xfrm>
      </p:grpSpPr>
      <p:sp>
        <p:nvSpPr>
          <p:cNvPr id="783" name="Google Shape;783;p27"/>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84" name="Google Shape;784;p27"/>
          <p:cNvSpPr/>
          <p:nvPr/>
        </p:nvSpPr>
        <p:spPr>
          <a:xfrm flipH="1">
            <a:off x="555710" y="106482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785" name="Google Shape;785;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86" name="Google Shape;786;p27"/>
          <p:cNvSpPr/>
          <p:nvPr/>
        </p:nvSpPr>
        <p:spPr>
          <a:xfrm>
            <a:off x="8660343" y="193505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787" name="Google Shape;787;p27"/>
          <p:cNvSpPr txBox="1"/>
          <p:nvPr>
            <p:ph type="title"/>
          </p:nvPr>
        </p:nvSpPr>
        <p:spPr>
          <a:xfrm>
            <a:off x="-298580" y="2337916"/>
            <a:ext cx="11847112" cy="237404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4000"/>
              <a:buFont typeface="Twentieth Century"/>
              <a:buNone/>
            </a:pPr>
            <a:r>
              <a:rPr lang="en-US" sz="4000">
                <a:solidFill>
                  <a:schemeClr val="dk1"/>
                </a:solidFill>
                <a:latin typeface="Twentieth Century"/>
                <a:ea typeface="Twentieth Century"/>
                <a:cs typeface="Twentieth Century"/>
                <a:sym typeface="Twentieth Century"/>
              </a:rPr>
              <a:t>Advanced Modelling with Additional variables</a:t>
            </a:r>
            <a:endParaRPr/>
          </a:p>
        </p:txBody>
      </p:sp>
      <p:sp>
        <p:nvSpPr>
          <p:cNvPr id="788" name="Google Shape;788;p27"/>
          <p:cNvSpPr txBox="1"/>
          <p:nvPr>
            <p:ph idx="1" type="body"/>
          </p:nvPr>
        </p:nvSpPr>
        <p:spPr>
          <a:xfrm>
            <a:off x="6096000" y="4817590"/>
            <a:ext cx="5452532" cy="141199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solidFill>
                  <a:schemeClr val="dk1"/>
                </a:solidFill>
                <a:latin typeface="Avenir"/>
                <a:ea typeface="Avenir"/>
                <a:cs typeface="Avenir"/>
                <a:sym typeface="Avenir"/>
              </a:rPr>
              <a:t>Namit Srivastava </a:t>
            </a:r>
            <a:endParaRPr/>
          </a:p>
          <a:p>
            <a:pPr indent="0" lvl="0" marL="0" rtl="0" algn="r">
              <a:lnSpc>
                <a:spcPct val="90000"/>
              </a:lnSpc>
              <a:spcBef>
                <a:spcPts val="1000"/>
              </a:spcBef>
              <a:spcAft>
                <a:spcPts val="0"/>
              </a:spcAft>
              <a:buClr>
                <a:schemeClr val="lt1"/>
              </a:buClr>
              <a:buSzPts val="2400"/>
              <a:buNone/>
            </a:pPr>
            <a:r>
              <a:t/>
            </a:r>
            <a:endParaRPr>
              <a:solidFill>
                <a:schemeClr val="dk1"/>
              </a:solidFill>
              <a:latin typeface="Avenir"/>
              <a:ea typeface="Avenir"/>
              <a:cs typeface="Avenir"/>
              <a:sym typeface="Avenir"/>
            </a:endParaRPr>
          </a:p>
        </p:txBody>
      </p:sp>
      <p:pic>
        <p:nvPicPr>
          <p:cNvPr descr="Logo, company name&#10;&#10;Description automatically generated" id="789" name="Google Shape;789;p27"/>
          <p:cNvPicPr preferRelativeResize="0"/>
          <p:nvPr/>
        </p:nvPicPr>
        <p:blipFill rotWithShape="1">
          <a:blip r:embed="rId3">
            <a:alphaModFix/>
          </a:blip>
          <a:srcRect b="0" l="0" r="0" t="0"/>
          <a:stretch/>
        </p:blipFill>
        <p:spPr>
          <a:xfrm>
            <a:off x="838199" y="606711"/>
            <a:ext cx="4936066" cy="2742258"/>
          </a:xfrm>
          <a:custGeom>
            <a:rect b="b" l="l" r="r" t="t"/>
            <a:pathLst>
              <a:path extrusionOk="0" h="5347063" w="4579832">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ln>
            <a:noFill/>
          </a:ln>
        </p:spPr>
      </p:pic>
      <p:sp>
        <p:nvSpPr>
          <p:cNvPr id="790" name="Google Shape;790;p27"/>
          <p:cNvSpPr/>
          <p:nvPr/>
        </p:nvSpPr>
        <p:spPr>
          <a:xfrm>
            <a:off x="554676" y="370764"/>
            <a:ext cx="734141" cy="734141"/>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125892df120_3_141"/>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Regression Models Based Projections</a:t>
            </a:r>
            <a:endParaRPr b="0" i="0" sz="2800" u="none" cap="none" strike="noStrike">
              <a:solidFill>
                <a:schemeClr val="dk1"/>
              </a:solidFill>
              <a:latin typeface="Arial"/>
              <a:ea typeface="Arial"/>
              <a:cs typeface="Arial"/>
              <a:sym typeface="Arial"/>
            </a:endParaRPr>
          </a:p>
        </p:txBody>
      </p:sp>
      <p:pic>
        <p:nvPicPr>
          <p:cNvPr descr="Logo, company name&#10;&#10;Description automatically generated" id="796" name="Google Shape;796;g125892df120_3_141"/>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797" name="Google Shape;797;g125892df120_3_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798" name="Google Shape;798;g125892df120_3_141"/>
          <p:cNvSpPr txBox="1"/>
          <p:nvPr/>
        </p:nvSpPr>
        <p:spPr>
          <a:xfrm>
            <a:off x="658369" y="2061785"/>
            <a:ext cx="111477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Sale Price of the homes vary </a:t>
            </a:r>
            <a:r>
              <a:rPr lang="en-US" sz="1800">
                <a:solidFill>
                  <a:schemeClr val="dk1"/>
                </a:solidFill>
                <a:latin typeface="Avenir"/>
                <a:ea typeface="Avenir"/>
                <a:cs typeface="Avenir"/>
                <a:sym typeface="Avenir"/>
              </a:rPr>
              <a:t>significantly</a:t>
            </a:r>
            <a:r>
              <a:rPr b="0" i="0" lang="en-US" sz="1800" u="none" cap="none" strike="noStrike">
                <a:solidFill>
                  <a:schemeClr val="dk1"/>
                </a:solidFill>
                <a:latin typeface="Avenir"/>
                <a:ea typeface="Avenir"/>
                <a:cs typeface="Avenir"/>
                <a:sym typeface="Avenir"/>
              </a:rPr>
              <a:t> by Region for obvious reasons. So, need to build separate model for each region</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For each </a:t>
            </a:r>
            <a:r>
              <a:rPr lang="en-US" sz="1800">
                <a:solidFill>
                  <a:schemeClr val="dk1"/>
                </a:solidFill>
                <a:latin typeface="Avenir"/>
                <a:ea typeface="Avenir"/>
                <a:cs typeface="Avenir"/>
                <a:sym typeface="Avenir"/>
              </a:rPr>
              <a:t>T</a:t>
            </a:r>
            <a:r>
              <a:rPr b="0" i="0" lang="en-US" sz="1800" u="none" cap="none" strike="noStrike">
                <a:solidFill>
                  <a:schemeClr val="dk1"/>
                </a:solidFill>
                <a:latin typeface="Avenir"/>
                <a:ea typeface="Avenir"/>
                <a:cs typeface="Avenir"/>
                <a:sym typeface="Avenir"/>
              </a:rPr>
              <a:t>ier prediction, the model must be built separately. We can predict the direction of the tiers from each other but not the actual price by tier</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sales price is Bi-modal, with no consistent seasonality and the change in Trends driven most likely by external factors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To explore opportunity to find other data to predict sales, especially the upward and downward trend, employment rates (from Labor statistics website) and Interest rates were also compared</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Based on the above Linear Regression was used to fit and predict the trend</a:t>
            </a:r>
            <a:endParaRPr b="0" i="0" sz="1800" u="none" cap="none" strike="noStrike">
              <a:solidFill>
                <a:schemeClr val="dk1"/>
              </a:solidFill>
              <a:latin typeface="Avenir"/>
              <a:ea typeface="Avenir"/>
              <a:cs typeface="Avenir"/>
              <a:sym typeface="Avenir"/>
            </a:endParaRPr>
          </a:p>
        </p:txBody>
      </p:sp>
      <p:sp>
        <p:nvSpPr>
          <p:cNvPr id="799" name="Google Shape;799;g125892df120_3_141"/>
          <p:cNvSpPr txBox="1"/>
          <p:nvPr/>
        </p:nvSpPr>
        <p:spPr>
          <a:xfrm>
            <a:off x="914400" y="1517550"/>
            <a:ext cx="58277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sng" cap="none" strike="noStrike">
                <a:solidFill>
                  <a:srgbClr val="000000"/>
                </a:solidFill>
                <a:latin typeface="Arial"/>
                <a:ea typeface="Arial"/>
                <a:cs typeface="Arial"/>
                <a:sym typeface="Arial"/>
              </a:rPr>
              <a:t>Key Takeaways from EDA for Building The Model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125892df120_3_150"/>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State Wise Trends</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05" name="Google Shape;805;g125892df120_3_150"/>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06" name="Google Shape;806;g125892df120_3_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pic>
        <p:nvPicPr>
          <p:cNvPr id="807" name="Google Shape;807;g125892df120_3_150"/>
          <p:cNvPicPr preferRelativeResize="0"/>
          <p:nvPr/>
        </p:nvPicPr>
        <p:blipFill rotWithShape="1">
          <a:blip r:embed="rId4">
            <a:alphaModFix/>
          </a:blip>
          <a:srcRect b="0" l="0" r="0" t="0"/>
          <a:stretch/>
        </p:blipFill>
        <p:spPr>
          <a:xfrm>
            <a:off x="969137" y="1041819"/>
            <a:ext cx="4401566" cy="2754247"/>
          </a:xfrm>
          <a:prstGeom prst="rect">
            <a:avLst/>
          </a:prstGeom>
          <a:noFill/>
          <a:ln>
            <a:noFill/>
          </a:ln>
        </p:spPr>
      </p:pic>
      <p:pic>
        <p:nvPicPr>
          <p:cNvPr id="808" name="Google Shape;808;g125892df120_3_150"/>
          <p:cNvPicPr preferRelativeResize="0"/>
          <p:nvPr/>
        </p:nvPicPr>
        <p:blipFill rotWithShape="1">
          <a:blip r:embed="rId5">
            <a:alphaModFix/>
          </a:blip>
          <a:srcRect b="0" l="0" r="0" t="0"/>
          <a:stretch/>
        </p:blipFill>
        <p:spPr>
          <a:xfrm>
            <a:off x="6096000" y="1036291"/>
            <a:ext cx="4401566" cy="2754247"/>
          </a:xfrm>
          <a:prstGeom prst="rect">
            <a:avLst/>
          </a:prstGeom>
          <a:noFill/>
          <a:ln>
            <a:noFill/>
          </a:ln>
        </p:spPr>
      </p:pic>
      <p:pic>
        <p:nvPicPr>
          <p:cNvPr id="809" name="Google Shape;809;g125892df120_3_150"/>
          <p:cNvPicPr preferRelativeResize="0"/>
          <p:nvPr/>
        </p:nvPicPr>
        <p:blipFill rotWithShape="1">
          <a:blip r:embed="rId6">
            <a:alphaModFix/>
          </a:blip>
          <a:srcRect b="0" l="0" r="0" t="0"/>
          <a:stretch/>
        </p:blipFill>
        <p:spPr>
          <a:xfrm>
            <a:off x="923545" y="3981501"/>
            <a:ext cx="4401566" cy="2754247"/>
          </a:xfrm>
          <a:prstGeom prst="rect">
            <a:avLst/>
          </a:prstGeom>
          <a:noFill/>
          <a:ln>
            <a:noFill/>
          </a:ln>
        </p:spPr>
      </p:pic>
      <p:sp>
        <p:nvSpPr>
          <p:cNvPr id="810" name="Google Shape;810;g125892df120_3_150"/>
          <p:cNvSpPr/>
          <p:nvPr/>
        </p:nvSpPr>
        <p:spPr>
          <a:xfrm>
            <a:off x="3279394" y="1659987"/>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1" name="Google Shape;811;g125892df120_3_150"/>
          <p:cNvSpPr/>
          <p:nvPr/>
        </p:nvSpPr>
        <p:spPr>
          <a:xfrm>
            <a:off x="4075113" y="1856934"/>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2" name="Google Shape;812;g125892df120_3_150"/>
          <p:cNvSpPr/>
          <p:nvPr/>
        </p:nvSpPr>
        <p:spPr>
          <a:xfrm>
            <a:off x="8552815" y="1696563"/>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3" name="Google Shape;813;g125892df120_3_150"/>
          <p:cNvSpPr/>
          <p:nvPr/>
        </p:nvSpPr>
        <p:spPr>
          <a:xfrm>
            <a:off x="9400032" y="1848963"/>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4" name="Google Shape;814;g125892df120_3_150"/>
          <p:cNvSpPr/>
          <p:nvPr/>
        </p:nvSpPr>
        <p:spPr>
          <a:xfrm>
            <a:off x="3169920" y="4811316"/>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5" name="Google Shape;815;g125892df120_3_150"/>
          <p:cNvSpPr/>
          <p:nvPr/>
        </p:nvSpPr>
        <p:spPr>
          <a:xfrm>
            <a:off x="4155289" y="4963716"/>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6" name="Google Shape;816;g125892df120_3_150"/>
          <p:cNvSpPr txBox="1"/>
          <p:nvPr/>
        </p:nvSpPr>
        <p:spPr>
          <a:xfrm>
            <a:off x="5940552" y="4057801"/>
            <a:ext cx="58857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time series heavily depended on preceding values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available variables were not </a:t>
            </a:r>
            <a:r>
              <a:rPr lang="en-US" sz="1800">
                <a:solidFill>
                  <a:schemeClr val="dk1"/>
                </a:solidFill>
                <a:latin typeface="Avenir"/>
                <a:ea typeface="Avenir"/>
                <a:cs typeface="Avenir"/>
                <a:sym typeface="Avenir"/>
              </a:rPr>
              <a:t>strong </a:t>
            </a:r>
            <a:r>
              <a:rPr b="0" i="0" lang="en-US" sz="1800" u="none" cap="none" strike="noStrike">
                <a:solidFill>
                  <a:schemeClr val="dk1"/>
                </a:solidFill>
                <a:latin typeface="Avenir"/>
                <a:ea typeface="Avenir"/>
                <a:cs typeface="Avenir"/>
                <a:sym typeface="Avenir"/>
              </a:rPr>
              <a:t>predictors to  </a:t>
            </a:r>
            <a:r>
              <a:rPr b="0" i="0" lang="en-US" sz="1800" u="sng" cap="none" strike="noStrike">
                <a:solidFill>
                  <a:schemeClr val="dk1"/>
                </a:solidFill>
                <a:latin typeface="Avenir"/>
                <a:ea typeface="Avenir"/>
                <a:cs typeface="Avenir"/>
                <a:sym typeface="Avenir"/>
              </a:rPr>
              <a:t>change</a:t>
            </a:r>
            <a:r>
              <a:rPr b="0" i="0" lang="en-US" sz="1800" u="none" cap="none" strike="noStrike">
                <a:solidFill>
                  <a:schemeClr val="dk1"/>
                </a:solidFill>
                <a:latin typeface="Avenir"/>
                <a:ea typeface="Avenir"/>
                <a:cs typeface="Avenir"/>
                <a:sym typeface="Avenir"/>
              </a:rPr>
              <a:t> in trends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Different Regions have change in trends(bends) around same time (as we would expect) but the magnitude was different</a:t>
            </a:r>
            <a:endParaRPr b="0" i="0" sz="1800" u="none" cap="none" strike="noStrike">
              <a:solidFill>
                <a:schemeClr val="dk1"/>
              </a:solidFill>
              <a:latin typeface="Avenir"/>
              <a:ea typeface="Avenir"/>
              <a:cs typeface="Avenir"/>
              <a:sym typeface="Avenir"/>
            </a:endParaRPr>
          </a:p>
        </p:txBody>
      </p:sp>
      <p:sp>
        <p:nvSpPr>
          <p:cNvPr id="817" name="Google Shape;817;g125892df120_3_150"/>
          <p:cNvSpPr txBox="1"/>
          <p:nvPr/>
        </p:nvSpPr>
        <p:spPr>
          <a:xfrm>
            <a:off x="3462525" y="3505100"/>
            <a:ext cx="446100" cy="21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latin typeface="Avenir"/>
              <a:ea typeface="Avenir"/>
              <a:cs typeface="Avenir"/>
              <a:sym typeface="Aveni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g125892df120_3_166"/>
          <p:cNvPicPr preferRelativeResize="0"/>
          <p:nvPr/>
        </p:nvPicPr>
        <p:blipFill rotWithShape="1">
          <a:blip r:embed="rId3">
            <a:alphaModFix/>
          </a:blip>
          <a:srcRect b="0" l="0" r="0" t="0"/>
          <a:stretch/>
        </p:blipFill>
        <p:spPr>
          <a:xfrm>
            <a:off x="893533" y="1494742"/>
            <a:ext cx="10404933" cy="3497456"/>
          </a:xfrm>
          <a:prstGeom prst="rect">
            <a:avLst/>
          </a:prstGeom>
          <a:noFill/>
          <a:ln>
            <a:noFill/>
          </a:ln>
        </p:spPr>
      </p:pic>
      <p:sp>
        <p:nvSpPr>
          <p:cNvPr id="823" name="Google Shape;823;g125892df120_3_166"/>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External Factors</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24" name="Google Shape;824;g125892df120_3_166"/>
          <p:cNvPicPr preferRelativeResize="0"/>
          <p:nvPr/>
        </p:nvPicPr>
        <p:blipFill rotWithShape="1">
          <a:blip r:embed="rId4">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25" name="Google Shape;825;g125892df120_3_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26" name="Google Shape;826;g125892df120_3_166"/>
          <p:cNvSpPr/>
          <p:nvPr/>
        </p:nvSpPr>
        <p:spPr>
          <a:xfrm>
            <a:off x="4597040" y="3091070"/>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7" name="Google Shape;827;g125892df120_3_166"/>
          <p:cNvSpPr/>
          <p:nvPr/>
        </p:nvSpPr>
        <p:spPr>
          <a:xfrm>
            <a:off x="7978736" y="2316102"/>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8" name="Google Shape;828;g125892df120_3_166"/>
          <p:cNvSpPr/>
          <p:nvPr/>
        </p:nvSpPr>
        <p:spPr>
          <a:xfrm>
            <a:off x="6836657" y="3395870"/>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9" name="Google Shape;829;g125892df120_3_166"/>
          <p:cNvSpPr txBox="1"/>
          <p:nvPr/>
        </p:nvSpPr>
        <p:spPr>
          <a:xfrm>
            <a:off x="1084521" y="5338624"/>
            <a:ext cx="102693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available variables were not able to predict the change in trends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Different Regions have change in trends(bends) around same time (as we would expect) but the magnitude was different</a:t>
            </a:r>
            <a:endParaRPr/>
          </a:p>
          <a:p>
            <a:pPr indent="-285750" lvl="0" marL="285750" marR="0" rtl="0" algn="l">
              <a:lnSpc>
                <a:spcPct val="100000"/>
              </a:lnSpc>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Unemployment</a:t>
            </a:r>
            <a:r>
              <a:rPr b="0" i="0" lang="en-US" sz="1800" u="none" cap="none" strike="noStrike">
                <a:solidFill>
                  <a:schemeClr val="dk1"/>
                </a:solidFill>
                <a:latin typeface="Avenir"/>
                <a:ea typeface="Avenir"/>
                <a:cs typeface="Avenir"/>
                <a:sym typeface="Avenir"/>
              </a:rPr>
              <a:t> Trends change co</a:t>
            </a:r>
            <a:r>
              <a:rPr lang="en-US" sz="1800">
                <a:solidFill>
                  <a:schemeClr val="dk1"/>
                </a:solidFill>
                <a:latin typeface="Avenir"/>
                <a:ea typeface="Avenir"/>
                <a:cs typeface="Avenir"/>
                <a:sym typeface="Avenir"/>
              </a:rPr>
              <a:t>rrelates to significant change seen in Sales Trends</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125892df120_3_177"/>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External Factors</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35" name="Google Shape;835;g125892df120_3_177"/>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36" name="Google Shape;836;g125892df120_3_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37" name="Google Shape;837;g125892df120_3_177"/>
          <p:cNvSpPr/>
          <p:nvPr/>
        </p:nvSpPr>
        <p:spPr>
          <a:xfrm>
            <a:off x="8552815" y="1696563"/>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8" name="Google Shape;838;g125892df120_3_177"/>
          <p:cNvSpPr/>
          <p:nvPr/>
        </p:nvSpPr>
        <p:spPr>
          <a:xfrm>
            <a:off x="9400032" y="1848963"/>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9" name="Google Shape;839;g125892df120_3_177"/>
          <p:cNvSpPr txBox="1"/>
          <p:nvPr/>
        </p:nvSpPr>
        <p:spPr>
          <a:xfrm>
            <a:off x="1084521" y="5338624"/>
            <a:ext cx="102693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available variables were not able to predict the change in trends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Different Regions have change in trends(bends) around same time (as we would expect) but the magnitude was different</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Interest Rate Trends is not strong predictor in this case</a:t>
            </a:r>
            <a:endParaRPr b="0" i="0" sz="1800" u="none" cap="none" strike="noStrike">
              <a:solidFill>
                <a:schemeClr val="dk1"/>
              </a:solidFill>
              <a:latin typeface="Avenir"/>
              <a:ea typeface="Avenir"/>
              <a:cs typeface="Avenir"/>
              <a:sym typeface="Avenir"/>
            </a:endParaRPr>
          </a:p>
        </p:txBody>
      </p:sp>
      <p:pic>
        <p:nvPicPr>
          <p:cNvPr id="840" name="Google Shape;840;g125892df120_3_177"/>
          <p:cNvPicPr preferRelativeResize="0"/>
          <p:nvPr/>
        </p:nvPicPr>
        <p:blipFill rotWithShape="1">
          <a:blip r:embed="rId4">
            <a:alphaModFix/>
          </a:blip>
          <a:srcRect b="0" l="0" r="0" t="0"/>
          <a:stretch/>
        </p:blipFill>
        <p:spPr>
          <a:xfrm>
            <a:off x="1727200" y="1549400"/>
            <a:ext cx="8737600" cy="375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g125892df120_3_187"/>
          <p:cNvPicPr preferRelativeResize="0"/>
          <p:nvPr/>
        </p:nvPicPr>
        <p:blipFill rotWithShape="1">
          <a:blip r:embed="rId3">
            <a:alphaModFix/>
          </a:blip>
          <a:srcRect b="0" l="0" r="0" t="0"/>
          <a:stretch/>
        </p:blipFill>
        <p:spPr>
          <a:xfrm>
            <a:off x="1062391" y="1277668"/>
            <a:ext cx="9677400" cy="4013200"/>
          </a:xfrm>
          <a:prstGeom prst="rect">
            <a:avLst/>
          </a:prstGeom>
          <a:noFill/>
          <a:ln>
            <a:noFill/>
          </a:ln>
        </p:spPr>
      </p:pic>
      <p:sp>
        <p:nvSpPr>
          <p:cNvPr id="846" name="Google Shape;846;g125892df120_3_187"/>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Can other variables predict the change in Trend?</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47" name="Google Shape;847;g125892df120_3_187"/>
          <p:cNvPicPr preferRelativeResize="0"/>
          <p:nvPr/>
        </p:nvPicPr>
        <p:blipFill rotWithShape="1">
          <a:blip r:embed="rId4">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48" name="Google Shape;848;g125892df120_3_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49" name="Google Shape;849;g125892df120_3_187"/>
          <p:cNvSpPr/>
          <p:nvPr/>
        </p:nvSpPr>
        <p:spPr>
          <a:xfrm>
            <a:off x="5845057" y="3284268"/>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0" name="Google Shape;850;g125892df120_3_187"/>
          <p:cNvSpPr/>
          <p:nvPr/>
        </p:nvSpPr>
        <p:spPr>
          <a:xfrm>
            <a:off x="7071502" y="2125410"/>
            <a:ext cx="292608" cy="304800"/>
          </a:xfrm>
          <a:prstGeom prst="ellipse">
            <a:avLst/>
          </a:prstGeom>
          <a:noFill/>
          <a:ln cap="flat" cmpd="sng" w="25400">
            <a:solidFill>
              <a:srgbClr val="AD5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1" name="Google Shape;851;g125892df120_3_187"/>
          <p:cNvSpPr txBox="1"/>
          <p:nvPr/>
        </p:nvSpPr>
        <p:spPr>
          <a:xfrm>
            <a:off x="1084521" y="5633272"/>
            <a:ext cx="1026927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bends can be predicated with the bends in Un-employment rates few months earlier</a:t>
            </a:r>
            <a:endParaRPr b="0" i="0" sz="1800" u="none" cap="none" strike="noStrike">
              <a:solidFill>
                <a:schemeClr val="dk1"/>
              </a:solidFill>
              <a:latin typeface="Avenir"/>
              <a:ea typeface="Avenir"/>
              <a:cs typeface="Avenir"/>
              <a:sym typeface="Avenir"/>
            </a:endParaRPr>
          </a:p>
        </p:txBody>
      </p:sp>
      <p:cxnSp>
        <p:nvCxnSpPr>
          <p:cNvPr id="852" name="Google Shape;852;g125892df120_3_187"/>
          <p:cNvCxnSpPr/>
          <p:nvPr/>
        </p:nvCxnSpPr>
        <p:spPr>
          <a:xfrm flipH="1">
            <a:off x="5991361" y="2296633"/>
            <a:ext cx="303113" cy="979967"/>
          </a:xfrm>
          <a:prstGeom prst="straightConnector1">
            <a:avLst/>
          </a:prstGeom>
          <a:noFill/>
          <a:ln cap="flat" cmpd="sng" w="9525">
            <a:solidFill>
              <a:srgbClr val="EB705A"/>
            </a:solidFill>
            <a:prstDash val="solid"/>
            <a:round/>
            <a:headEnd len="med" w="med" type="triangle"/>
            <a:tailEnd len="med" w="med" type="triangle"/>
          </a:ln>
        </p:spPr>
      </p:cxnSp>
      <p:cxnSp>
        <p:nvCxnSpPr>
          <p:cNvPr id="853" name="Google Shape;853;g125892df120_3_187"/>
          <p:cNvCxnSpPr/>
          <p:nvPr/>
        </p:nvCxnSpPr>
        <p:spPr>
          <a:xfrm>
            <a:off x="7342844" y="2405652"/>
            <a:ext cx="798294" cy="1183416"/>
          </a:xfrm>
          <a:prstGeom prst="straightConnector1">
            <a:avLst/>
          </a:prstGeom>
          <a:noFill/>
          <a:ln cap="flat" cmpd="sng" w="9525">
            <a:solidFill>
              <a:srgbClr val="EB705A"/>
            </a:solidFill>
            <a:prstDash val="solid"/>
            <a:round/>
            <a:headEnd len="med" w="med" type="triangl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g125892df120_3_199"/>
          <p:cNvPicPr preferRelativeResize="0"/>
          <p:nvPr/>
        </p:nvPicPr>
        <p:blipFill rotWithShape="1">
          <a:blip r:embed="rId3">
            <a:alphaModFix/>
          </a:blip>
          <a:srcRect b="0" l="0" r="0" t="0"/>
          <a:stretch/>
        </p:blipFill>
        <p:spPr>
          <a:xfrm>
            <a:off x="3581401" y="4328756"/>
            <a:ext cx="4009208" cy="2057594"/>
          </a:xfrm>
          <a:prstGeom prst="rect">
            <a:avLst/>
          </a:prstGeom>
          <a:noFill/>
          <a:ln>
            <a:noFill/>
          </a:ln>
        </p:spPr>
      </p:pic>
      <p:sp>
        <p:nvSpPr>
          <p:cNvPr id="859" name="Google Shape;859;g125892df120_3_199"/>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Georgia</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60" name="Google Shape;860;g125892df120_3_199"/>
          <p:cNvPicPr preferRelativeResize="0"/>
          <p:nvPr/>
        </p:nvPicPr>
        <p:blipFill rotWithShape="1">
          <a:blip r:embed="rId4">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61" name="Google Shape;861;g125892df120_3_1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62" name="Google Shape;862;g125892df120_3_199"/>
          <p:cNvSpPr txBox="1"/>
          <p:nvPr/>
        </p:nvSpPr>
        <p:spPr>
          <a:xfrm>
            <a:off x="1279952" y="970583"/>
            <a:ext cx="27219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venir"/>
                <a:ea typeface="Avenir"/>
                <a:cs typeface="Avenir"/>
                <a:sym typeface="Avenir"/>
              </a:rPr>
              <a:t>Georgia </a:t>
            </a:r>
            <a:r>
              <a:rPr b="0" i="0" lang="en-US" sz="1400" u="none" cap="none" strike="noStrike">
                <a:solidFill>
                  <a:schemeClr val="dk1"/>
                </a:solidFill>
                <a:latin typeface="Avenir"/>
                <a:ea typeface="Avenir"/>
                <a:cs typeface="Avenir"/>
                <a:sym typeface="Avenir"/>
              </a:rPr>
              <a:t>(</a:t>
            </a:r>
            <a:r>
              <a:rPr b="0" i="0" lang="en-US" sz="1400" u="none" cap="none" strike="noStrike">
                <a:solidFill>
                  <a:srgbClr val="000000"/>
                </a:solidFill>
                <a:latin typeface="Arial"/>
                <a:ea typeface="Arial"/>
                <a:cs typeface="Arial"/>
                <a:sym typeface="Arial"/>
              </a:rPr>
              <a:t>ZHVI_BottomTier)</a:t>
            </a:r>
            <a:endParaRPr b="0" i="0" sz="1800" u="none" cap="none" strike="noStrike">
              <a:solidFill>
                <a:schemeClr val="dk1"/>
              </a:solidFill>
              <a:latin typeface="Avenir"/>
              <a:ea typeface="Avenir"/>
              <a:cs typeface="Avenir"/>
              <a:sym typeface="Avenir"/>
            </a:endParaRPr>
          </a:p>
        </p:txBody>
      </p:sp>
      <p:pic>
        <p:nvPicPr>
          <p:cNvPr id="863" name="Google Shape;863;g125892df120_3_199"/>
          <p:cNvPicPr preferRelativeResize="0"/>
          <p:nvPr/>
        </p:nvPicPr>
        <p:blipFill rotWithShape="1">
          <a:blip r:embed="rId5">
            <a:alphaModFix/>
          </a:blip>
          <a:srcRect b="0" l="0" r="0" t="0"/>
          <a:stretch/>
        </p:blipFill>
        <p:spPr>
          <a:xfrm>
            <a:off x="942396" y="1339874"/>
            <a:ext cx="3855017" cy="2937440"/>
          </a:xfrm>
          <a:prstGeom prst="rect">
            <a:avLst/>
          </a:prstGeom>
          <a:noFill/>
          <a:ln>
            <a:noFill/>
          </a:ln>
        </p:spPr>
      </p:pic>
      <p:pic>
        <p:nvPicPr>
          <p:cNvPr id="864" name="Google Shape;864;g125892df120_3_199"/>
          <p:cNvPicPr preferRelativeResize="0"/>
          <p:nvPr/>
        </p:nvPicPr>
        <p:blipFill rotWithShape="1">
          <a:blip r:embed="rId6">
            <a:alphaModFix/>
          </a:blip>
          <a:srcRect b="0" l="0" r="0" t="0"/>
          <a:stretch/>
        </p:blipFill>
        <p:spPr>
          <a:xfrm>
            <a:off x="6366244" y="1435943"/>
            <a:ext cx="3733800" cy="2844800"/>
          </a:xfrm>
          <a:prstGeom prst="rect">
            <a:avLst/>
          </a:prstGeom>
          <a:noFill/>
          <a:ln>
            <a:noFill/>
          </a:ln>
        </p:spPr>
      </p:pic>
      <p:sp>
        <p:nvSpPr>
          <p:cNvPr id="865" name="Google Shape;865;g125892df120_3_199"/>
          <p:cNvSpPr txBox="1"/>
          <p:nvPr/>
        </p:nvSpPr>
        <p:spPr>
          <a:xfrm>
            <a:off x="6578895" y="970583"/>
            <a:ext cx="27219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venir"/>
                <a:ea typeface="Avenir"/>
                <a:cs typeface="Avenir"/>
                <a:sym typeface="Avenir"/>
              </a:rPr>
              <a:t>Georgia </a:t>
            </a:r>
            <a:r>
              <a:rPr b="0" i="0" lang="en-US" sz="1400" u="none" cap="none" strike="noStrike">
                <a:solidFill>
                  <a:schemeClr val="dk1"/>
                </a:solidFill>
                <a:latin typeface="Avenir"/>
                <a:ea typeface="Avenir"/>
                <a:cs typeface="Avenir"/>
                <a:sym typeface="Avenir"/>
              </a:rPr>
              <a:t>(</a:t>
            </a:r>
            <a:r>
              <a:rPr b="0" i="0" lang="en-US" sz="1400" u="none" cap="none" strike="noStrike">
                <a:solidFill>
                  <a:srgbClr val="000000"/>
                </a:solidFill>
                <a:latin typeface="Arial"/>
                <a:ea typeface="Arial"/>
                <a:cs typeface="Arial"/>
                <a:sym typeface="Arial"/>
              </a:rPr>
              <a:t>ZHVI_Middle Tier)</a:t>
            </a:r>
            <a:endParaRPr b="0" i="0" sz="1800" u="none" cap="none" strike="noStrike">
              <a:solidFill>
                <a:schemeClr val="dk1"/>
              </a:solidFill>
              <a:latin typeface="Avenir"/>
              <a:ea typeface="Avenir"/>
              <a:cs typeface="Avenir"/>
              <a:sym typeface="Avenir"/>
            </a:endParaRPr>
          </a:p>
        </p:txBody>
      </p:sp>
      <p:sp>
        <p:nvSpPr>
          <p:cNvPr id="866" name="Google Shape;866;g125892df120_3_199"/>
          <p:cNvSpPr/>
          <p:nvPr/>
        </p:nvSpPr>
        <p:spPr>
          <a:xfrm>
            <a:off x="838200" y="6434363"/>
            <a:ext cx="985925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 Variables Used:  "Date"                       "RegionName"                 "ZHVIPerSqft_AllHomes"       "ZHVI_1bedroom"              "ZHVI_2bedroom"              "ZHVI_3bedroom"              "ZHVI_4bedroom"              "ZHVI_5BedroomOrMore"        "ZHVI_AllHomes"              "ZHVI_CondoCoop"             "ZHVI_MiddleTier"           "ZHVI_SingleFamilyResidence" "ZHVI_TopTier"</a:t>
            </a:r>
            <a:endParaRPr/>
          </a:p>
        </p:txBody>
      </p:sp>
      <p:sp>
        <p:nvSpPr>
          <p:cNvPr id="867" name="Google Shape;867;g125892df120_3_199"/>
          <p:cNvSpPr txBox="1"/>
          <p:nvPr/>
        </p:nvSpPr>
        <p:spPr>
          <a:xfrm>
            <a:off x="3732028" y="5656520"/>
            <a:ext cx="409353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868" name="Google Shape;868;g125892df120_3_199"/>
          <p:cNvSpPr txBox="1"/>
          <p:nvPr/>
        </p:nvSpPr>
        <p:spPr>
          <a:xfrm>
            <a:off x="1010093" y="4898731"/>
            <a:ext cx="27219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venir"/>
                <a:ea typeface="Avenir"/>
                <a:cs typeface="Avenir"/>
                <a:sym typeface="Avenir"/>
              </a:rPr>
              <a:t>Georgia </a:t>
            </a:r>
            <a:r>
              <a:rPr b="0" i="0" lang="en-US" sz="1400" u="none" cap="none" strike="noStrike">
                <a:solidFill>
                  <a:schemeClr val="dk1"/>
                </a:solidFill>
                <a:latin typeface="Avenir"/>
                <a:ea typeface="Avenir"/>
                <a:cs typeface="Avenir"/>
                <a:sym typeface="Avenir"/>
              </a:rPr>
              <a:t>(</a:t>
            </a:r>
            <a:r>
              <a:rPr b="0" i="0" lang="en-US" sz="1400" u="none" cap="none" strike="noStrike">
                <a:solidFill>
                  <a:srgbClr val="000000"/>
                </a:solidFill>
                <a:latin typeface="Arial"/>
                <a:ea typeface="Arial"/>
                <a:cs typeface="Arial"/>
                <a:sym typeface="Arial"/>
              </a:rPr>
              <a:t>ZHVI_Top Tier)</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descr="Graph of LNS14000000" id="873" name="Google Shape;873;g125892df120_3_213"/>
          <p:cNvPicPr preferRelativeResize="0"/>
          <p:nvPr/>
        </p:nvPicPr>
        <p:blipFill rotWithShape="1">
          <a:blip r:embed="rId3">
            <a:alphaModFix/>
          </a:blip>
          <a:srcRect b="0" l="0" r="0" t="0"/>
          <a:stretch/>
        </p:blipFill>
        <p:spPr>
          <a:xfrm>
            <a:off x="354874" y="4718132"/>
            <a:ext cx="4279735" cy="2139868"/>
          </a:xfrm>
          <a:prstGeom prst="rect">
            <a:avLst/>
          </a:prstGeom>
          <a:noFill/>
          <a:ln>
            <a:noFill/>
          </a:ln>
        </p:spPr>
      </p:pic>
      <p:sp>
        <p:nvSpPr>
          <p:cNvPr id="874" name="Google Shape;874;g125892df120_3_213"/>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Twentieth Century"/>
                <a:ea typeface="Twentieth Century"/>
                <a:cs typeface="Twentieth Century"/>
                <a:sym typeface="Twentieth Century"/>
              </a:rPr>
              <a:t>New York</a:t>
            </a:r>
            <a:endParaRPr b="0" i="0" sz="2800" u="none" cap="none" strike="noStrike">
              <a:solidFill>
                <a:schemeClr val="dk1"/>
              </a:solidFill>
              <a:latin typeface="Twentieth Century"/>
              <a:ea typeface="Twentieth Century"/>
              <a:cs typeface="Twentieth Century"/>
              <a:sym typeface="Twentieth Century"/>
            </a:endParaRPr>
          </a:p>
        </p:txBody>
      </p:sp>
      <p:pic>
        <p:nvPicPr>
          <p:cNvPr descr="Logo, company name&#10;&#10;Description automatically generated" id="875" name="Google Shape;875;g125892df120_3_213"/>
          <p:cNvPicPr preferRelativeResize="0"/>
          <p:nvPr/>
        </p:nvPicPr>
        <p:blipFill rotWithShape="1">
          <a:blip r:embed="rId4">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76" name="Google Shape;876;g125892df120_3_2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77" name="Google Shape;877;g125892df120_3_213"/>
          <p:cNvSpPr txBox="1"/>
          <p:nvPr/>
        </p:nvSpPr>
        <p:spPr>
          <a:xfrm>
            <a:off x="1279952" y="970583"/>
            <a:ext cx="27219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venir"/>
                <a:ea typeface="Avenir"/>
                <a:cs typeface="Avenir"/>
                <a:sym typeface="Avenir"/>
              </a:rPr>
              <a:t>New York </a:t>
            </a:r>
            <a:r>
              <a:rPr b="0" i="0" lang="en-US" sz="1400" u="none" cap="none" strike="noStrike">
                <a:solidFill>
                  <a:schemeClr val="dk1"/>
                </a:solidFill>
                <a:latin typeface="Avenir"/>
                <a:ea typeface="Avenir"/>
                <a:cs typeface="Avenir"/>
                <a:sym typeface="Avenir"/>
              </a:rPr>
              <a:t>(</a:t>
            </a:r>
            <a:r>
              <a:rPr b="0" i="0" lang="en-US" sz="1400" u="none" cap="none" strike="noStrike">
                <a:solidFill>
                  <a:srgbClr val="000000"/>
                </a:solidFill>
                <a:latin typeface="Arial"/>
                <a:ea typeface="Arial"/>
                <a:cs typeface="Arial"/>
                <a:sym typeface="Arial"/>
              </a:rPr>
              <a:t>ZHVI_BottomTier)</a:t>
            </a:r>
            <a:endParaRPr b="0" i="0" sz="1800" u="none" cap="none" strike="noStrike">
              <a:solidFill>
                <a:schemeClr val="dk1"/>
              </a:solidFill>
              <a:latin typeface="Avenir"/>
              <a:ea typeface="Avenir"/>
              <a:cs typeface="Avenir"/>
              <a:sym typeface="Avenir"/>
            </a:endParaRPr>
          </a:p>
        </p:txBody>
      </p:sp>
      <p:sp>
        <p:nvSpPr>
          <p:cNvPr id="878" name="Google Shape;878;g125892df120_3_213"/>
          <p:cNvSpPr/>
          <p:nvPr/>
        </p:nvSpPr>
        <p:spPr>
          <a:xfrm>
            <a:off x="7611139" y="5953590"/>
            <a:ext cx="316368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 Variables Used:  "Date"      "RegionName"          "ZHVI_2bedroom"       "ZHVI_3bedroom"      </a:t>
            </a:r>
            <a:endParaRPr/>
          </a:p>
          <a:p>
            <a:pPr indent="0" lvl="0" marL="0" marR="0" rtl="0" algn="l">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["ZHVI_5BedroomOrMore" Data Is modal</a:t>
            </a:r>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pic>
        <p:nvPicPr>
          <p:cNvPr id="879" name="Google Shape;879;g125892df120_3_213"/>
          <p:cNvPicPr preferRelativeResize="0"/>
          <p:nvPr/>
        </p:nvPicPr>
        <p:blipFill rotWithShape="1">
          <a:blip r:embed="rId5">
            <a:alphaModFix/>
          </a:blip>
          <a:srcRect b="0" l="0" r="0" t="0"/>
          <a:stretch/>
        </p:blipFill>
        <p:spPr>
          <a:xfrm>
            <a:off x="838200" y="1429183"/>
            <a:ext cx="4541874" cy="2897801"/>
          </a:xfrm>
          <a:prstGeom prst="rect">
            <a:avLst/>
          </a:prstGeom>
          <a:noFill/>
          <a:ln>
            <a:noFill/>
          </a:ln>
        </p:spPr>
      </p:pic>
      <p:pic>
        <p:nvPicPr>
          <p:cNvPr id="880" name="Google Shape;880;g125892df120_3_213"/>
          <p:cNvPicPr preferRelativeResize="0"/>
          <p:nvPr/>
        </p:nvPicPr>
        <p:blipFill rotWithShape="1">
          <a:blip r:embed="rId6">
            <a:alphaModFix/>
          </a:blip>
          <a:srcRect b="0" l="0" r="0" t="0"/>
          <a:stretch/>
        </p:blipFill>
        <p:spPr>
          <a:xfrm>
            <a:off x="6239540" y="1566497"/>
            <a:ext cx="5029200" cy="3835400"/>
          </a:xfrm>
          <a:prstGeom prst="rect">
            <a:avLst/>
          </a:prstGeom>
          <a:noFill/>
          <a:ln>
            <a:noFill/>
          </a:ln>
        </p:spPr>
      </p:pic>
      <p:sp>
        <p:nvSpPr>
          <p:cNvPr id="881" name="Google Shape;881;g125892df120_3_213"/>
          <p:cNvSpPr txBox="1"/>
          <p:nvPr/>
        </p:nvSpPr>
        <p:spPr>
          <a:xfrm>
            <a:off x="1133773" y="4416293"/>
            <a:ext cx="27219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venir"/>
                <a:ea typeface="Avenir"/>
                <a:cs typeface="Avenir"/>
                <a:sym typeface="Avenir"/>
              </a:rPr>
              <a:t>Unemployment Rate</a:t>
            </a:r>
            <a:endParaRPr b="0" i="0" sz="1800" u="none" cap="none" strike="noStrike">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4"/>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0" name="Google Shape;410;p4"/>
          <p:cNvSpPr/>
          <p:nvPr/>
        </p:nvSpPr>
        <p:spPr>
          <a:xfrm flipH="1">
            <a:off x="555710" y="106482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11" name="Google Shape;411;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2" name="Google Shape;412;p4"/>
          <p:cNvSpPr/>
          <p:nvPr/>
        </p:nvSpPr>
        <p:spPr>
          <a:xfrm>
            <a:off x="8490427" y="683791"/>
            <a:ext cx="2987899" cy="2987899"/>
          </a:xfrm>
          <a:prstGeom prst="arc">
            <a:avLst>
              <a:gd fmla="val 16200000" name="adj1"/>
              <a:gd fmla="val 2120553"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13" name="Google Shape;413;p4"/>
          <p:cNvSpPr txBox="1"/>
          <p:nvPr/>
        </p:nvSpPr>
        <p:spPr>
          <a:xfrm>
            <a:off x="4246179" y="302517"/>
            <a:ext cx="4708343" cy="762311"/>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None/>
            </a:pPr>
            <a:r>
              <a:rPr lang="en-US" sz="6000">
                <a:solidFill>
                  <a:schemeClr val="dk1"/>
                </a:solidFill>
                <a:latin typeface="Twentieth Century"/>
                <a:ea typeface="Twentieth Century"/>
                <a:cs typeface="Twentieth Century"/>
                <a:sym typeface="Twentieth Century"/>
              </a:rPr>
              <a:t>Data source</a:t>
            </a:r>
            <a:endParaRPr/>
          </a:p>
        </p:txBody>
      </p:sp>
      <p:pic>
        <p:nvPicPr>
          <p:cNvPr descr="A picture containing cup, indoor&#10;&#10;Description automatically generated" id="414" name="Google Shape;414;p4"/>
          <p:cNvPicPr preferRelativeResize="0"/>
          <p:nvPr/>
        </p:nvPicPr>
        <p:blipFill rotWithShape="1">
          <a:blip r:embed="rId3">
            <a:alphaModFix/>
          </a:blip>
          <a:srcRect b="0" l="0" r="0" t="0"/>
          <a:stretch/>
        </p:blipFill>
        <p:spPr>
          <a:xfrm>
            <a:off x="577394" y="216481"/>
            <a:ext cx="2393397" cy="2637352"/>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415" name="Google Shape;415;p4"/>
          <p:cNvSpPr/>
          <p:nvPr/>
        </p:nvSpPr>
        <p:spPr>
          <a:xfrm>
            <a:off x="3163662" y="2387841"/>
            <a:ext cx="491961" cy="49196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6" name="Google Shape;416;p4"/>
          <p:cNvSpPr/>
          <p:nvPr/>
        </p:nvSpPr>
        <p:spPr>
          <a:xfrm>
            <a:off x="1915207" y="3174804"/>
            <a:ext cx="784976" cy="784976"/>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7" name="Google Shape;417;p4"/>
          <p:cNvSpPr txBox="1"/>
          <p:nvPr/>
        </p:nvSpPr>
        <p:spPr>
          <a:xfrm>
            <a:off x="3960425" y="1250150"/>
            <a:ext cx="8193300" cy="563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marR="0" rtl="0" algn="l">
              <a:lnSpc>
                <a:spcPct val="150000"/>
              </a:lnSpc>
              <a:spcBef>
                <a:spcPts val="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The data has been sourced from the Zillow Economic dataset on Kaggle.com at </a:t>
            </a:r>
            <a:r>
              <a:rPr lang="en-US" sz="1800" u="sng">
                <a:solidFill>
                  <a:schemeClr val="dk1"/>
                </a:solidFill>
                <a:latin typeface="Avenir"/>
                <a:ea typeface="Avenir"/>
                <a:cs typeface="Avenir"/>
                <a:sym typeface="Avenir"/>
                <a:hlinkClick r:id="rId4">
                  <a:extLst>
                    <a:ext uri="{A12FA001-AC4F-418D-AE19-62706E023703}">
                      <ahyp:hlinkClr val="tx"/>
                    </a:ext>
                  </a:extLst>
                </a:hlinkClick>
              </a:rPr>
              <a:t>https://www.kaggle.com/datasets/zillow/zecon?select=State_time_series.csv</a:t>
            </a:r>
            <a:endParaRPr sz="1800">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marR="0" rtl="0" algn="l">
              <a:lnSpc>
                <a:spcPct val="150000"/>
              </a:lnSpc>
              <a:spcBef>
                <a:spcPts val="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Additional Research data: </a:t>
            </a:r>
            <a:r>
              <a:rPr lang="en-US" sz="1800" u="sng">
                <a:solidFill>
                  <a:schemeClr val="hlink"/>
                </a:solidFill>
                <a:latin typeface="Avenir"/>
                <a:ea typeface="Avenir"/>
                <a:cs typeface="Avenir"/>
                <a:sym typeface="Avenir"/>
                <a:hlinkClick r:id="rId5"/>
              </a:rPr>
              <a:t>https://www.zillow.com/research/data/</a:t>
            </a:r>
            <a:endParaRPr sz="1800">
              <a:solidFill>
                <a:schemeClr val="dk1"/>
              </a:solidFill>
              <a:latin typeface="Avenir"/>
              <a:ea typeface="Avenir"/>
              <a:cs typeface="Avenir"/>
              <a:sym typeface="Avenir"/>
            </a:endParaRPr>
          </a:p>
          <a:p>
            <a:pPr indent="0" lvl="0" marL="457200" marR="0" rtl="0" algn="l">
              <a:lnSpc>
                <a:spcPct val="15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marR="0" rtl="0" algn="l">
              <a:lnSpc>
                <a:spcPct val="150000"/>
              </a:lnSpc>
              <a:spcBef>
                <a:spcPts val="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We have used the </a:t>
            </a:r>
            <a:r>
              <a:rPr b="1" lang="en-US" sz="1800">
                <a:solidFill>
                  <a:schemeClr val="dk1"/>
                </a:solidFill>
                <a:latin typeface="Avenir"/>
                <a:ea typeface="Avenir"/>
                <a:cs typeface="Avenir"/>
                <a:sym typeface="Avenir"/>
              </a:rPr>
              <a:t>State_time_series.csv </a:t>
            </a:r>
            <a:r>
              <a:rPr lang="en-US" sz="1800">
                <a:solidFill>
                  <a:schemeClr val="dk1"/>
                </a:solidFill>
                <a:latin typeface="Avenir"/>
                <a:ea typeface="Avenir"/>
                <a:cs typeface="Avenir"/>
                <a:sym typeface="Avenir"/>
              </a:rPr>
              <a:t>dataset for our analysis.</a:t>
            </a:r>
            <a:endParaRPr/>
          </a:p>
          <a:p>
            <a:pPr indent="-342900" lvl="0" marL="457200" marR="0" rtl="0" algn="l">
              <a:lnSpc>
                <a:spcPct val="150000"/>
              </a:lnSpc>
              <a:spcBef>
                <a:spcPts val="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This dataset has been constructed with housing data from 1996 up until the last update to this data in 2017. The dataset has been created by compiling and organizing public data and Zillow's own proprietary data.</a:t>
            </a:r>
            <a:endParaRPr/>
          </a:p>
          <a:p>
            <a:pPr indent="0" lvl="0" marL="0" marR="0" rtl="0" algn="l">
              <a:lnSpc>
                <a:spcPct val="15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marR="0" rtl="0" algn="l">
              <a:lnSpc>
                <a:spcPct val="150000"/>
              </a:lnSpc>
              <a:spcBef>
                <a:spcPts val="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The dataset contains :	13212 obs. of  82 variables.</a:t>
            </a:r>
            <a:endParaRPr sz="1800">
              <a:solidFill>
                <a:schemeClr val="dk1"/>
              </a:solidFill>
              <a:latin typeface="Avenir"/>
              <a:ea typeface="Avenir"/>
              <a:cs typeface="Avenir"/>
              <a:sym typeface="Avenir"/>
            </a:endParaRPr>
          </a:p>
        </p:txBody>
      </p:sp>
      <p:pic>
        <p:nvPicPr>
          <p:cNvPr id="418" name="Google Shape;418;p4"/>
          <p:cNvPicPr preferRelativeResize="0"/>
          <p:nvPr/>
        </p:nvPicPr>
        <p:blipFill rotWithShape="1">
          <a:blip r:embed="rId6">
            <a:alphaModFix/>
          </a:blip>
          <a:srcRect b="0" l="0" r="0" t="0"/>
          <a:stretch/>
        </p:blipFill>
        <p:spPr>
          <a:xfrm>
            <a:off x="9683866" y="25802"/>
            <a:ext cx="2493480" cy="1383912"/>
          </a:xfrm>
          <a:prstGeom prst="rect">
            <a:avLst/>
          </a:prstGeom>
          <a:noFill/>
          <a:ln>
            <a:noFill/>
          </a:ln>
        </p:spPr>
      </p:pic>
      <p:sp>
        <p:nvSpPr>
          <p:cNvPr id="419" name="Google Shape;41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125892df120_3_225"/>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Summary of Results</a:t>
            </a:r>
            <a:endParaRPr b="0" i="0" sz="2800" u="none" cap="none" strike="noStrike">
              <a:solidFill>
                <a:schemeClr val="dk1"/>
              </a:solidFill>
              <a:latin typeface="Arial"/>
              <a:ea typeface="Arial"/>
              <a:cs typeface="Arial"/>
              <a:sym typeface="Arial"/>
            </a:endParaRPr>
          </a:p>
        </p:txBody>
      </p:sp>
      <p:pic>
        <p:nvPicPr>
          <p:cNvPr descr="Logo, company name&#10;&#10;Description automatically generated" id="887" name="Google Shape;887;g125892df120_3_225"/>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888" name="Google Shape;888;g125892df120_3_2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889" name="Google Shape;889;g125892df120_3_225"/>
          <p:cNvSpPr txBox="1"/>
          <p:nvPr/>
        </p:nvSpPr>
        <p:spPr>
          <a:xfrm>
            <a:off x="658369" y="2061785"/>
            <a:ext cx="11147718" cy="1477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linear model seems to be overfitting</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adjusted R squared values are 98%-99%</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preceding values are strong indicators of future predictions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If possible, we need to find external factors (variables) which can help project the change in Trends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3" name="Shape 893"/>
        <p:cNvGrpSpPr/>
        <p:nvPr/>
      </p:nvGrpSpPr>
      <p:grpSpPr>
        <a:xfrm>
          <a:off x="0" y="0"/>
          <a:ext cx="0" cy="0"/>
          <a:chOff x="0" y="0"/>
          <a:chExt cx="0" cy="0"/>
        </a:xfrm>
      </p:grpSpPr>
      <p:sp>
        <p:nvSpPr>
          <p:cNvPr id="894" name="Google Shape;894;p28"/>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95" name="Google Shape;895;p28"/>
          <p:cNvSpPr/>
          <p:nvPr/>
        </p:nvSpPr>
        <p:spPr>
          <a:xfrm flipH="1">
            <a:off x="555710" y="106482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896" name="Google Shape;896;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97" name="Google Shape;897;p28"/>
          <p:cNvSpPr/>
          <p:nvPr/>
        </p:nvSpPr>
        <p:spPr>
          <a:xfrm>
            <a:off x="8660343" y="193505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898" name="Google Shape;898;p28"/>
          <p:cNvSpPr txBox="1"/>
          <p:nvPr>
            <p:ph type="title"/>
          </p:nvPr>
        </p:nvSpPr>
        <p:spPr>
          <a:xfrm>
            <a:off x="-298580" y="2337916"/>
            <a:ext cx="11847112" cy="237404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4000"/>
              <a:buFont typeface="Twentieth Century"/>
              <a:buNone/>
            </a:pPr>
            <a:r>
              <a:rPr lang="en-US" sz="4000">
                <a:solidFill>
                  <a:schemeClr val="dk1"/>
                </a:solidFill>
                <a:latin typeface="Twentieth Century"/>
                <a:ea typeface="Twentieth Century"/>
                <a:cs typeface="Twentieth Century"/>
                <a:sym typeface="Twentieth Century"/>
              </a:rPr>
              <a:t>Advanced Modelling with Prophet &amp; BSTS </a:t>
            </a:r>
            <a:endParaRPr/>
          </a:p>
        </p:txBody>
      </p:sp>
      <p:sp>
        <p:nvSpPr>
          <p:cNvPr id="899" name="Google Shape;899;p28"/>
          <p:cNvSpPr txBox="1"/>
          <p:nvPr>
            <p:ph idx="1" type="body"/>
          </p:nvPr>
        </p:nvSpPr>
        <p:spPr>
          <a:xfrm>
            <a:off x="6096000" y="4817590"/>
            <a:ext cx="5452532" cy="141199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solidFill>
                  <a:schemeClr val="dk1"/>
                </a:solidFill>
                <a:latin typeface="Avenir"/>
                <a:ea typeface="Avenir"/>
                <a:cs typeface="Avenir"/>
                <a:sym typeface="Avenir"/>
              </a:rPr>
              <a:t>Nhi Nguyen</a:t>
            </a:r>
            <a:endParaRPr/>
          </a:p>
          <a:p>
            <a:pPr indent="0" lvl="0" marL="0" rtl="0" algn="r">
              <a:lnSpc>
                <a:spcPct val="90000"/>
              </a:lnSpc>
              <a:spcBef>
                <a:spcPts val="1000"/>
              </a:spcBef>
              <a:spcAft>
                <a:spcPts val="0"/>
              </a:spcAft>
              <a:buClr>
                <a:schemeClr val="lt1"/>
              </a:buClr>
              <a:buSzPts val="2400"/>
              <a:buNone/>
            </a:pPr>
            <a:r>
              <a:t/>
            </a:r>
            <a:endParaRPr>
              <a:solidFill>
                <a:schemeClr val="dk1"/>
              </a:solidFill>
              <a:latin typeface="Avenir"/>
              <a:ea typeface="Avenir"/>
              <a:cs typeface="Avenir"/>
              <a:sym typeface="Avenir"/>
            </a:endParaRPr>
          </a:p>
        </p:txBody>
      </p:sp>
      <p:pic>
        <p:nvPicPr>
          <p:cNvPr descr="Logo, company name&#10;&#10;Description automatically generated" id="900" name="Google Shape;900;p28"/>
          <p:cNvPicPr preferRelativeResize="0"/>
          <p:nvPr/>
        </p:nvPicPr>
        <p:blipFill rotWithShape="1">
          <a:blip r:embed="rId3">
            <a:alphaModFix/>
          </a:blip>
          <a:srcRect b="0" l="0" r="0" t="0"/>
          <a:stretch/>
        </p:blipFill>
        <p:spPr>
          <a:xfrm>
            <a:off x="838199" y="606711"/>
            <a:ext cx="4936066" cy="2742258"/>
          </a:xfrm>
          <a:custGeom>
            <a:rect b="b" l="l" r="r" t="t"/>
            <a:pathLst>
              <a:path extrusionOk="0" h="5347063" w="4579832">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ln>
            <a:noFill/>
          </a:ln>
        </p:spPr>
      </p:pic>
      <p:sp>
        <p:nvSpPr>
          <p:cNvPr id="901" name="Google Shape;901;p28"/>
          <p:cNvSpPr/>
          <p:nvPr/>
        </p:nvSpPr>
        <p:spPr>
          <a:xfrm>
            <a:off x="554676" y="370764"/>
            <a:ext cx="734141" cy="734141"/>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122371a6f3b_0_0"/>
          <p:cNvSpPr txBox="1"/>
          <p:nvPr/>
        </p:nvSpPr>
        <p:spPr>
          <a:xfrm>
            <a:off x="0" y="0"/>
            <a:ext cx="9987600" cy="7185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Prophet Model</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907" name="Google Shape;907;g122371a6f3b_0_0"/>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908" name="Google Shape;908;g122371a6f3b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id="909" name="Google Shape;909;g122371a6f3b_0_0"/>
          <p:cNvPicPr preferRelativeResize="0"/>
          <p:nvPr/>
        </p:nvPicPr>
        <p:blipFill>
          <a:blip r:embed="rId4">
            <a:alphaModFix/>
          </a:blip>
          <a:stretch>
            <a:fillRect/>
          </a:stretch>
        </p:blipFill>
        <p:spPr>
          <a:xfrm>
            <a:off x="1099850" y="886750"/>
            <a:ext cx="7787900" cy="5834699"/>
          </a:xfrm>
          <a:prstGeom prst="rect">
            <a:avLst/>
          </a:prstGeom>
          <a:noFill/>
          <a:ln>
            <a:noFill/>
          </a:ln>
        </p:spPr>
      </p:pic>
      <p:sp>
        <p:nvSpPr>
          <p:cNvPr id="910" name="Google Shape;910;g122371a6f3b_0_0"/>
          <p:cNvSpPr txBox="1"/>
          <p:nvPr/>
        </p:nvSpPr>
        <p:spPr>
          <a:xfrm>
            <a:off x="9453975" y="4946525"/>
            <a:ext cx="20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MSPE = 31.05545</a:t>
            </a:r>
            <a:endParaRPr>
              <a:latin typeface="Avenir"/>
              <a:ea typeface="Avenir"/>
              <a:cs typeface="Avenir"/>
              <a:sym typeface="Aveni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122371a6f3b_0_27"/>
          <p:cNvSpPr txBox="1"/>
          <p:nvPr/>
        </p:nvSpPr>
        <p:spPr>
          <a:xfrm>
            <a:off x="0" y="0"/>
            <a:ext cx="9987600" cy="7185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BSTS</a:t>
            </a:r>
            <a:r>
              <a:rPr lang="en-US" sz="2800">
                <a:solidFill>
                  <a:schemeClr val="dk1"/>
                </a:solidFill>
                <a:latin typeface="Twentieth Century"/>
                <a:ea typeface="Twentieth Century"/>
                <a:cs typeface="Twentieth Century"/>
                <a:sym typeface="Twentieth Century"/>
              </a:rPr>
              <a:t> Model - Trend</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916" name="Google Shape;916;g122371a6f3b_0_27"/>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917" name="Google Shape;917;g122371a6f3b_0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918" name="Google Shape;918;g122371a6f3b_0_27"/>
          <p:cNvSpPr txBox="1"/>
          <p:nvPr/>
        </p:nvSpPr>
        <p:spPr>
          <a:xfrm>
            <a:off x="9453975" y="4946525"/>
            <a:ext cx="20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MSPE = </a:t>
            </a:r>
            <a:r>
              <a:rPr lang="en-US">
                <a:latin typeface="Avenir"/>
                <a:ea typeface="Avenir"/>
                <a:cs typeface="Avenir"/>
                <a:sym typeface="Avenir"/>
              </a:rPr>
              <a:t>3.212157</a:t>
            </a:r>
            <a:endParaRPr>
              <a:latin typeface="Avenir"/>
              <a:ea typeface="Avenir"/>
              <a:cs typeface="Avenir"/>
              <a:sym typeface="Avenir"/>
            </a:endParaRPr>
          </a:p>
        </p:txBody>
      </p:sp>
      <p:pic>
        <p:nvPicPr>
          <p:cNvPr id="919" name="Google Shape;919;g122371a6f3b_0_27"/>
          <p:cNvPicPr preferRelativeResize="0"/>
          <p:nvPr/>
        </p:nvPicPr>
        <p:blipFill>
          <a:blip r:embed="rId4">
            <a:alphaModFix/>
          </a:blip>
          <a:stretch>
            <a:fillRect/>
          </a:stretch>
        </p:blipFill>
        <p:spPr>
          <a:xfrm>
            <a:off x="1124388" y="886750"/>
            <a:ext cx="7738825" cy="5834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122371a6f3b_0_35"/>
          <p:cNvSpPr txBox="1"/>
          <p:nvPr/>
        </p:nvSpPr>
        <p:spPr>
          <a:xfrm>
            <a:off x="0" y="0"/>
            <a:ext cx="9987600" cy="7185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BSTS Model - Seasonality</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925" name="Google Shape;925;g122371a6f3b_0_35"/>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926" name="Google Shape;926;g122371a6f3b_0_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927" name="Google Shape;927;g122371a6f3b_0_35"/>
          <p:cNvSpPr txBox="1"/>
          <p:nvPr/>
        </p:nvSpPr>
        <p:spPr>
          <a:xfrm>
            <a:off x="9453975" y="4946525"/>
            <a:ext cx="20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MSPE = </a:t>
            </a:r>
            <a:r>
              <a:rPr lang="en-US">
                <a:latin typeface="Avenir"/>
                <a:ea typeface="Avenir"/>
                <a:cs typeface="Avenir"/>
                <a:sym typeface="Avenir"/>
              </a:rPr>
              <a:t>3.436987</a:t>
            </a:r>
            <a:endParaRPr>
              <a:latin typeface="Avenir"/>
              <a:ea typeface="Avenir"/>
              <a:cs typeface="Avenir"/>
              <a:sym typeface="Avenir"/>
            </a:endParaRPr>
          </a:p>
        </p:txBody>
      </p:sp>
      <p:pic>
        <p:nvPicPr>
          <p:cNvPr id="928" name="Google Shape;928;g122371a6f3b_0_35"/>
          <p:cNvPicPr preferRelativeResize="0"/>
          <p:nvPr/>
        </p:nvPicPr>
        <p:blipFill>
          <a:blip r:embed="rId4">
            <a:alphaModFix/>
          </a:blip>
          <a:stretch>
            <a:fillRect/>
          </a:stretch>
        </p:blipFill>
        <p:spPr>
          <a:xfrm>
            <a:off x="1130863" y="886750"/>
            <a:ext cx="7725875" cy="5834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122371a6f3b_0_43"/>
          <p:cNvSpPr txBox="1"/>
          <p:nvPr/>
        </p:nvSpPr>
        <p:spPr>
          <a:xfrm>
            <a:off x="0" y="0"/>
            <a:ext cx="9987600" cy="7185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en-US" sz="2800">
                <a:solidFill>
                  <a:schemeClr val="dk1"/>
                </a:solidFill>
                <a:latin typeface="Twentieth Century"/>
                <a:ea typeface="Twentieth Century"/>
                <a:cs typeface="Twentieth Century"/>
                <a:sym typeface="Twentieth Century"/>
              </a:rPr>
              <a:t>BSTS Model - Trend &amp; Seasonality</a:t>
            </a:r>
            <a:endParaRPr sz="2800">
              <a:solidFill>
                <a:schemeClr val="dk1"/>
              </a:solidFill>
              <a:latin typeface="Twentieth Century"/>
              <a:ea typeface="Twentieth Century"/>
              <a:cs typeface="Twentieth Century"/>
              <a:sym typeface="Twentieth Century"/>
            </a:endParaRPr>
          </a:p>
        </p:txBody>
      </p:sp>
      <p:pic>
        <p:nvPicPr>
          <p:cNvPr descr="Logo, company name&#10;&#10;Description automatically generated" id="934" name="Google Shape;934;g122371a6f3b_0_43"/>
          <p:cNvPicPr preferRelativeResize="0"/>
          <p:nvPr/>
        </p:nvPicPr>
        <p:blipFill rotWithShape="1">
          <a:blip r:embed="rId3">
            <a:alphaModFix/>
          </a:blip>
          <a:srcRect b="0" l="0" r="0" t="0"/>
          <a:stretch/>
        </p:blipFill>
        <p:spPr>
          <a:xfrm>
            <a:off x="9987489" y="0"/>
            <a:ext cx="2206228" cy="122455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935" name="Google Shape;935;g122371a6f3b_0_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936" name="Google Shape;936;g122371a6f3b_0_43"/>
          <p:cNvSpPr txBox="1"/>
          <p:nvPr/>
        </p:nvSpPr>
        <p:spPr>
          <a:xfrm>
            <a:off x="9453975" y="4946525"/>
            <a:ext cx="20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Avenir"/>
                <a:ea typeface="Avenir"/>
                <a:cs typeface="Avenir"/>
                <a:sym typeface="Avenir"/>
              </a:rPr>
              <a:t>MSPE = </a:t>
            </a:r>
            <a:r>
              <a:rPr lang="en-US">
                <a:latin typeface="Avenir"/>
                <a:ea typeface="Avenir"/>
                <a:cs typeface="Avenir"/>
                <a:sym typeface="Avenir"/>
              </a:rPr>
              <a:t>3.693665</a:t>
            </a:r>
            <a:endParaRPr>
              <a:latin typeface="Avenir"/>
              <a:ea typeface="Avenir"/>
              <a:cs typeface="Avenir"/>
              <a:sym typeface="Avenir"/>
            </a:endParaRPr>
          </a:p>
        </p:txBody>
      </p:sp>
      <p:pic>
        <p:nvPicPr>
          <p:cNvPr id="937" name="Google Shape;937;g122371a6f3b_0_43"/>
          <p:cNvPicPr preferRelativeResize="0"/>
          <p:nvPr/>
        </p:nvPicPr>
        <p:blipFill>
          <a:blip r:embed="rId4">
            <a:alphaModFix/>
          </a:blip>
          <a:stretch>
            <a:fillRect/>
          </a:stretch>
        </p:blipFill>
        <p:spPr>
          <a:xfrm>
            <a:off x="1111475" y="886750"/>
            <a:ext cx="7764651" cy="5834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125892df120_9_0"/>
          <p:cNvSpPr txBox="1"/>
          <p:nvPr/>
        </p:nvSpPr>
        <p:spPr>
          <a:xfrm>
            <a:off x="0" y="0"/>
            <a:ext cx="9987490" cy="71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Conclusion</a:t>
            </a:r>
            <a:endParaRPr b="0" i="0" sz="2800" u="none" cap="none" strike="noStrike">
              <a:solidFill>
                <a:schemeClr val="dk1"/>
              </a:solidFill>
              <a:latin typeface="Arial"/>
              <a:ea typeface="Arial"/>
              <a:cs typeface="Arial"/>
              <a:sym typeface="Arial"/>
            </a:endParaRPr>
          </a:p>
        </p:txBody>
      </p:sp>
      <p:pic>
        <p:nvPicPr>
          <p:cNvPr descr="Logo, company name&#10;&#10;Description automatically generated" id="943" name="Google Shape;943;g125892df120_9_0"/>
          <p:cNvPicPr preferRelativeResize="0"/>
          <p:nvPr/>
        </p:nvPicPr>
        <p:blipFill rotWithShape="1">
          <a:blip r:embed="rId3">
            <a:alphaModFix/>
          </a:blip>
          <a:srcRect b="0" l="0" r="0" t="0"/>
          <a:stretch/>
        </p:blipFill>
        <p:spPr>
          <a:xfrm>
            <a:off x="9987489" y="0"/>
            <a:ext cx="2204511" cy="1224728"/>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944" name="Google Shape;944;g125892df120_9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888888"/>
                </a:solidFill>
              </a:rPr>
              <a:t>‹#›</a:t>
            </a:fld>
            <a:endParaRPr>
              <a:solidFill>
                <a:srgbClr val="888888"/>
              </a:solidFill>
            </a:endParaRPr>
          </a:p>
        </p:txBody>
      </p:sp>
      <p:sp>
        <p:nvSpPr>
          <p:cNvPr id="945" name="Google Shape;945;g125892df120_9_0"/>
          <p:cNvSpPr txBox="1"/>
          <p:nvPr/>
        </p:nvSpPr>
        <p:spPr>
          <a:xfrm>
            <a:off x="658369" y="2061785"/>
            <a:ext cx="11147718" cy="28622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In this project where trends are not seasonal, the standard methodologies and model do a good prediction in the scenarios both pre and post a significant event (events which changes the Trend) but cannot model the significant events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variables available are not sufficient to model the significant events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Need to look at alternate data sources or fields to model the change in price. We can also look at Yield curve, availability and price trends of raw materials etc. to predict the overall trends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linear model seems to be overfitting. BSTS model does a better prediction along with Time series analysis (post significant event trends)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The preceding values are strong indicators of future predictions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29"/>
          <p:cNvSpPr txBox="1"/>
          <p:nvPr/>
        </p:nvSpPr>
        <p:spPr>
          <a:xfrm>
            <a:off x="3620278" y="615820"/>
            <a:ext cx="55330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Calibri"/>
                <a:ea typeface="Calibri"/>
                <a:cs typeface="Calibri"/>
                <a:sym typeface="Calibri"/>
              </a:rPr>
              <a:t>Thank you!</a:t>
            </a:r>
            <a:endParaRPr/>
          </a:p>
        </p:txBody>
      </p:sp>
      <p:pic>
        <p:nvPicPr>
          <p:cNvPr descr="A picture containing text, sign&#10;&#10;Description automatically generated" id="951" name="Google Shape;951;p29"/>
          <p:cNvPicPr preferRelativeResize="0"/>
          <p:nvPr/>
        </p:nvPicPr>
        <p:blipFill rotWithShape="1">
          <a:blip r:embed="rId3">
            <a:alphaModFix/>
          </a:blip>
          <a:srcRect b="0" l="0" r="0" t="0"/>
          <a:stretch/>
        </p:blipFill>
        <p:spPr>
          <a:xfrm>
            <a:off x="1974979" y="1889509"/>
            <a:ext cx="7934131" cy="38740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5"/>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5" name="Google Shape;425;p5"/>
          <p:cNvSpPr/>
          <p:nvPr/>
        </p:nvSpPr>
        <p:spPr>
          <a:xfrm flipH="1">
            <a:off x="12353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26" name="Google Shape;426;p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7" name="Google Shape;427;p5"/>
          <p:cNvSpPr/>
          <p:nvPr/>
        </p:nvSpPr>
        <p:spPr>
          <a:xfrm>
            <a:off x="10752635" y="2507215"/>
            <a:ext cx="947488" cy="92178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8" name="Google Shape;428;p5"/>
          <p:cNvSpPr/>
          <p:nvPr/>
        </p:nvSpPr>
        <p:spPr>
          <a:xfrm flipH="1" rot="-6367811">
            <a:off x="7537061" y="1878543"/>
            <a:ext cx="4592562" cy="4592562"/>
          </a:xfrm>
          <a:prstGeom prst="arc">
            <a:avLst>
              <a:gd fmla="val 16200000" name="adj1"/>
              <a:gd fmla="val 20093138"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pic>
        <p:nvPicPr>
          <p:cNvPr descr="Logo, company name&#10;&#10;Description automatically generated" id="429" name="Google Shape;429;p5"/>
          <p:cNvPicPr preferRelativeResize="0"/>
          <p:nvPr/>
        </p:nvPicPr>
        <p:blipFill rotWithShape="1">
          <a:blip r:embed="rId3">
            <a:alphaModFix/>
          </a:blip>
          <a:srcRect b="0" l="0" r="0" t="0"/>
          <a:stretch/>
        </p:blipFill>
        <p:spPr>
          <a:xfrm>
            <a:off x="10099721" y="20804"/>
            <a:ext cx="2069137" cy="1149520"/>
          </a:xfrm>
          <a:custGeom>
            <a:rect b="b" l="l" r="r" t="t"/>
            <a:pathLst>
              <a:path extrusionOk="0" h="2064564" w="2185353">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a:noFill/>
          <a:ln>
            <a:noFill/>
          </a:ln>
        </p:spPr>
      </p:pic>
      <p:pic>
        <p:nvPicPr>
          <p:cNvPr id="430" name="Google Shape;430;p5"/>
          <p:cNvPicPr preferRelativeResize="0"/>
          <p:nvPr/>
        </p:nvPicPr>
        <p:blipFill rotWithShape="1">
          <a:blip r:embed="rId4">
            <a:alphaModFix/>
          </a:blip>
          <a:srcRect b="0" l="0" r="0" t="0"/>
          <a:stretch/>
        </p:blipFill>
        <p:spPr>
          <a:xfrm>
            <a:off x="23142" y="20804"/>
            <a:ext cx="4033663" cy="6858000"/>
          </a:xfrm>
          <a:prstGeom prst="rect">
            <a:avLst/>
          </a:prstGeom>
          <a:noFill/>
          <a:ln>
            <a:noFill/>
          </a:ln>
        </p:spPr>
      </p:pic>
      <p:sp>
        <p:nvSpPr>
          <p:cNvPr id="431" name="Google Shape;431;p5"/>
          <p:cNvSpPr/>
          <p:nvPr/>
        </p:nvSpPr>
        <p:spPr>
          <a:xfrm>
            <a:off x="107950" y="711200"/>
            <a:ext cx="4337050" cy="0"/>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id="432" name="Google Shape;432;p5"/>
          <p:cNvPicPr preferRelativeResize="0"/>
          <p:nvPr/>
        </p:nvPicPr>
        <p:blipFill rotWithShape="1">
          <a:blip r:embed="rId5">
            <a:alphaModFix/>
          </a:blip>
          <a:srcRect b="0" l="0" r="0" t="0"/>
          <a:stretch/>
        </p:blipFill>
        <p:spPr>
          <a:xfrm>
            <a:off x="3689380" y="10402"/>
            <a:ext cx="4810191" cy="6858000"/>
          </a:xfrm>
          <a:prstGeom prst="rect">
            <a:avLst/>
          </a:prstGeom>
          <a:noFill/>
          <a:ln>
            <a:noFill/>
          </a:ln>
        </p:spPr>
      </p:pic>
      <p:sp>
        <p:nvSpPr>
          <p:cNvPr id="433" name="Google Shape;433;p5"/>
          <p:cNvSpPr txBox="1"/>
          <p:nvPr/>
        </p:nvSpPr>
        <p:spPr>
          <a:xfrm>
            <a:off x="6953908" y="-8606"/>
            <a:ext cx="2978368" cy="73382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None/>
            </a:pPr>
            <a:r>
              <a:rPr lang="en-US" sz="3600">
                <a:solidFill>
                  <a:schemeClr val="dk1"/>
                </a:solidFill>
                <a:latin typeface="Twentieth Century"/>
                <a:ea typeface="Twentieth Century"/>
                <a:cs typeface="Twentieth Century"/>
                <a:sym typeface="Twentieth Century"/>
              </a:rPr>
              <a:t>Data description</a:t>
            </a:r>
            <a:endParaRPr/>
          </a:p>
        </p:txBody>
      </p:sp>
      <p:sp>
        <p:nvSpPr>
          <p:cNvPr id="434" name="Google Shape;4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p6"/>
          <p:cNvSpPr/>
          <p:nvPr/>
        </p:nvSpPr>
        <p:spPr>
          <a:xfrm>
            <a:off x="10494433" y="2"/>
            <a:ext cx="849328" cy="35766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40" name="Google Shape;440;p6"/>
          <p:cNvSpPr/>
          <p:nvPr/>
        </p:nvSpPr>
        <p:spPr>
          <a:xfrm flipH="1">
            <a:off x="12353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41" name="Google Shape;441;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42" name="Google Shape;442;p6"/>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43" name="Google Shape;443;p6"/>
          <p:cNvSpPr txBox="1"/>
          <p:nvPr/>
        </p:nvSpPr>
        <p:spPr>
          <a:xfrm>
            <a:off x="3524986" y="479494"/>
            <a:ext cx="3379668" cy="634787"/>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None/>
            </a:pPr>
            <a:r>
              <a:rPr lang="en-US" sz="4400">
                <a:solidFill>
                  <a:schemeClr val="dk1"/>
                </a:solidFill>
                <a:latin typeface="Twentieth Century"/>
                <a:ea typeface="Twentieth Century"/>
                <a:cs typeface="Twentieth Century"/>
                <a:sym typeface="Twentieth Century"/>
              </a:rPr>
              <a:t>Zillow Metrics</a:t>
            </a:r>
            <a:endParaRPr/>
          </a:p>
        </p:txBody>
      </p:sp>
      <p:sp>
        <p:nvSpPr>
          <p:cNvPr id="444" name="Google Shape;444;p6"/>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descr="Logo, company name&#10;&#10;Description automatically generated" id="445" name="Google Shape;445;p6"/>
          <p:cNvPicPr preferRelativeResize="0"/>
          <p:nvPr/>
        </p:nvPicPr>
        <p:blipFill rotWithShape="1">
          <a:blip r:embed="rId3">
            <a:alphaModFix/>
          </a:blip>
          <a:srcRect b="0" l="0" r="0" t="0"/>
          <a:stretch/>
        </p:blipFill>
        <p:spPr>
          <a:xfrm>
            <a:off x="10222320" y="0"/>
            <a:ext cx="1969680" cy="1094266"/>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grpSp>
        <p:nvGrpSpPr>
          <p:cNvPr id="446" name="Google Shape;446;p6"/>
          <p:cNvGrpSpPr/>
          <p:nvPr/>
        </p:nvGrpSpPr>
        <p:grpSpPr>
          <a:xfrm>
            <a:off x="6342825" y="1575920"/>
            <a:ext cx="5458841" cy="4800562"/>
            <a:chOff x="-4" y="2022"/>
            <a:chExt cx="5458841" cy="4800562"/>
          </a:xfrm>
        </p:grpSpPr>
        <p:cxnSp>
          <p:nvCxnSpPr>
            <p:cNvPr id="447" name="Google Shape;447;p6"/>
            <p:cNvCxnSpPr/>
            <p:nvPr/>
          </p:nvCxnSpPr>
          <p:spPr>
            <a:xfrm>
              <a:off x="0" y="2022"/>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48" name="Google Shape;448;p6"/>
            <p:cNvSpPr/>
            <p:nvPr/>
          </p:nvSpPr>
          <p:spPr>
            <a:xfrm>
              <a:off x="0" y="2022"/>
              <a:ext cx="5453507" cy="38211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txBox="1"/>
            <p:nvPr/>
          </p:nvSpPr>
          <p:spPr>
            <a:xfrm>
              <a:off x="-4" y="2027"/>
              <a:ext cx="5453400" cy="3821100"/>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venir"/>
                <a:buNone/>
              </a:pPr>
              <a:r>
                <a:rPr b="1" i="0" lang="en-US" sz="1600">
                  <a:solidFill>
                    <a:srgbClr val="000000"/>
                  </a:solidFill>
                  <a:latin typeface="Avenir"/>
                  <a:ea typeface="Avenir"/>
                  <a:cs typeface="Avenir"/>
                  <a:sym typeface="Avenir"/>
                </a:rPr>
                <a:t>Housing type definitions</a:t>
              </a:r>
              <a:r>
                <a:rPr b="0" i="0" lang="en-US" sz="1400">
                  <a:solidFill>
                    <a:srgbClr val="000000"/>
                  </a:solidFill>
                  <a:latin typeface="Avenir"/>
                  <a:ea typeface="Avenir"/>
                  <a:cs typeface="Avenir"/>
                  <a:sym typeface="Avenir"/>
                </a:rPr>
                <a:t>: </a:t>
              </a:r>
              <a:r>
                <a:rPr b="0" i="0" lang="en-US" sz="1600">
                  <a:solidFill>
                    <a:srgbClr val="000000"/>
                  </a:solidFill>
                  <a:latin typeface="Avenir"/>
                  <a:ea typeface="Avenir"/>
                  <a:cs typeface="Avenir"/>
                  <a:sym typeface="Avenir"/>
                </a:rPr>
                <a:t>Zillow classifies Homes with a county record as:</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Studios</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Condos</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1-Bedroom</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2-Bedroom</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3- Bedroom </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4- Bedroom</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5 or more Bedroom</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Single-family Home</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Multi-family Home</a:t>
              </a:r>
              <a:endParaRPr/>
            </a:p>
            <a:p>
              <a:pPr indent="0" lvl="0" marL="0" marR="0" rtl="0" algn="l">
                <a:lnSpc>
                  <a:spcPct val="90000"/>
                </a:lnSpc>
                <a:spcBef>
                  <a:spcPts val="560"/>
                </a:spcBef>
                <a:spcAft>
                  <a:spcPts val="0"/>
                </a:spcAft>
                <a:buClr>
                  <a:srgbClr val="000000"/>
                </a:buClr>
                <a:buSzPts val="1600"/>
                <a:buFont typeface="Avenir"/>
                <a:buNone/>
              </a:pPr>
              <a:r>
                <a:rPr b="0" i="0" lang="en-US" sz="1600">
                  <a:solidFill>
                    <a:srgbClr val="000000"/>
                  </a:solidFill>
                  <a:latin typeface="Avenir"/>
                  <a:ea typeface="Avenir"/>
                  <a:cs typeface="Avenir"/>
                  <a:sym typeface="Avenir"/>
                </a:rPr>
                <a:t>Duplex/Triplex</a:t>
              </a:r>
              <a:endParaRPr b="0" i="0" sz="1900">
                <a:solidFill>
                  <a:srgbClr val="000000"/>
                </a:solidFill>
                <a:latin typeface="Avenir"/>
                <a:ea typeface="Avenir"/>
                <a:cs typeface="Avenir"/>
                <a:sym typeface="Avenir"/>
              </a:endParaRPr>
            </a:p>
          </p:txBody>
        </p:sp>
        <p:cxnSp>
          <p:nvCxnSpPr>
            <p:cNvPr id="450" name="Google Shape;450;p6"/>
            <p:cNvCxnSpPr/>
            <p:nvPr/>
          </p:nvCxnSpPr>
          <p:spPr>
            <a:xfrm>
              <a:off x="0" y="3823130"/>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51" name="Google Shape;451;p6"/>
            <p:cNvSpPr/>
            <p:nvPr/>
          </p:nvSpPr>
          <p:spPr>
            <a:xfrm>
              <a:off x="0" y="3823130"/>
              <a:ext cx="5458837" cy="97945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txBox="1"/>
            <p:nvPr/>
          </p:nvSpPr>
          <p:spPr>
            <a:xfrm>
              <a:off x="0" y="3823130"/>
              <a:ext cx="5458837" cy="979454"/>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venir"/>
                <a:buNone/>
              </a:pPr>
              <a:r>
                <a:rPr b="1" i="0" lang="en-US" sz="1500">
                  <a:solidFill>
                    <a:schemeClr val="dk1"/>
                  </a:solidFill>
                  <a:latin typeface="Avenir"/>
                  <a:ea typeface="Avenir"/>
                  <a:cs typeface="Avenir"/>
                  <a:sym typeface="Avenir"/>
                </a:rPr>
                <a:t>Tiers:</a:t>
              </a:r>
              <a:r>
                <a:rPr b="1" i="0" lang="en-US" sz="1500">
                  <a:solidFill>
                    <a:schemeClr val="dk1"/>
                  </a:solidFill>
                  <a:latin typeface="Avenir"/>
                  <a:ea typeface="Avenir"/>
                  <a:cs typeface="Avenir"/>
                  <a:sym typeface="Avenir"/>
                </a:rPr>
                <a:t> By Metro, </a:t>
              </a:r>
              <a:r>
                <a:rPr b="0" i="0" lang="en-US" sz="1500">
                  <a:solidFill>
                    <a:schemeClr val="dk1"/>
                  </a:solidFill>
                  <a:latin typeface="Avenir"/>
                  <a:ea typeface="Avenir"/>
                  <a:cs typeface="Avenir"/>
                  <a:sym typeface="Avenir"/>
                </a:rPr>
                <a:t>Zillow determines the price tier cutoffs that divide all homes into thirds using the full distribution of estimated home values. The resultant categories defined by these cutoffs as Bottom, Middle, and Top Tiers.</a:t>
              </a:r>
              <a:endParaRPr sz="1500">
                <a:solidFill>
                  <a:schemeClr val="dk1"/>
                </a:solidFill>
                <a:latin typeface="Avenir"/>
                <a:ea typeface="Avenir"/>
                <a:cs typeface="Avenir"/>
                <a:sym typeface="Avenir"/>
              </a:endParaRPr>
            </a:p>
          </p:txBody>
        </p:sp>
      </p:grpSp>
      <p:pic>
        <p:nvPicPr>
          <p:cNvPr descr="Bar chart" id="453" name="Google Shape;453;p6"/>
          <p:cNvPicPr preferRelativeResize="0"/>
          <p:nvPr/>
        </p:nvPicPr>
        <p:blipFill rotWithShape="1">
          <a:blip r:embed="rId4">
            <a:alphaModFix/>
          </a:blip>
          <a:srcRect b="0" l="0" r="0" t="0"/>
          <a:stretch/>
        </p:blipFill>
        <p:spPr>
          <a:xfrm>
            <a:off x="712426" y="401530"/>
            <a:ext cx="1008737" cy="1008737"/>
          </a:xfrm>
          <a:custGeom>
            <a:rect b="b" l="l" r="r" t="t"/>
            <a:pathLst>
              <a:path extrusionOk="0" h="2473607" w="9143998">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a:noFill/>
          <a:ln>
            <a:noFill/>
          </a:ln>
        </p:spPr>
      </p:pic>
      <p:grpSp>
        <p:nvGrpSpPr>
          <p:cNvPr id="454" name="Google Shape;454;p6"/>
          <p:cNvGrpSpPr/>
          <p:nvPr/>
        </p:nvGrpSpPr>
        <p:grpSpPr>
          <a:xfrm>
            <a:off x="569300" y="1510151"/>
            <a:ext cx="5458838" cy="4867345"/>
            <a:chOff x="-1" y="-57836"/>
            <a:chExt cx="5458838" cy="4249843"/>
          </a:xfrm>
        </p:grpSpPr>
        <p:cxnSp>
          <p:nvCxnSpPr>
            <p:cNvPr id="455" name="Google Shape;455;p6"/>
            <p:cNvCxnSpPr/>
            <p:nvPr/>
          </p:nvCxnSpPr>
          <p:spPr>
            <a:xfrm>
              <a:off x="0" y="511"/>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56" name="Google Shape;456;p6"/>
            <p:cNvSpPr/>
            <p:nvPr/>
          </p:nvSpPr>
          <p:spPr>
            <a:xfrm>
              <a:off x="0" y="511"/>
              <a:ext cx="5458837" cy="8382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txBox="1"/>
            <p:nvPr/>
          </p:nvSpPr>
          <p:spPr>
            <a:xfrm>
              <a:off x="-1" y="-57836"/>
              <a:ext cx="5458800" cy="880800"/>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Avenir"/>
                <a:buNone/>
              </a:pPr>
              <a:r>
                <a:t/>
              </a:r>
              <a:endParaRPr b="1" sz="1700">
                <a:solidFill>
                  <a:schemeClr val="dk1"/>
                </a:solidFill>
                <a:latin typeface="Avenir"/>
                <a:ea typeface="Avenir"/>
                <a:cs typeface="Avenir"/>
                <a:sym typeface="Avenir"/>
              </a:endParaRPr>
            </a:p>
            <a:p>
              <a:pPr indent="0" lvl="0" marL="0" marR="0" rtl="0" algn="l">
                <a:lnSpc>
                  <a:spcPct val="90000"/>
                </a:lnSpc>
                <a:spcBef>
                  <a:spcPts val="0"/>
                </a:spcBef>
                <a:spcAft>
                  <a:spcPts val="0"/>
                </a:spcAft>
                <a:buClr>
                  <a:schemeClr val="dk1"/>
                </a:buClr>
                <a:buSzPts val="1700"/>
                <a:buFont typeface="Avenir"/>
                <a:buNone/>
              </a:pPr>
              <a:r>
                <a:rPr b="1" lang="en-US" sz="1700">
                  <a:solidFill>
                    <a:schemeClr val="dk1"/>
                  </a:solidFill>
                  <a:latin typeface="Avenir"/>
                  <a:ea typeface="Avenir"/>
                  <a:cs typeface="Avenir"/>
                  <a:sym typeface="Avenir"/>
                </a:rPr>
                <a:t>Zillow Home Value Index ZHVI </a:t>
              </a:r>
              <a:r>
                <a:rPr lang="en-US" sz="1550">
                  <a:solidFill>
                    <a:srgbClr val="1D2228"/>
                  </a:solidFill>
                  <a:highlight>
                    <a:srgbClr val="FFFFFF"/>
                  </a:highlight>
                  <a:latin typeface="Calibri"/>
                  <a:ea typeface="Calibri"/>
                  <a:cs typeface="Calibri"/>
                  <a:sym typeface="Calibri"/>
                </a:rPr>
                <a:t>Measures monthly changes in  </a:t>
              </a:r>
              <a:r>
                <a:rPr lang="en-US" sz="1550">
                  <a:solidFill>
                    <a:srgbClr val="188FFF"/>
                  </a:solidFill>
                  <a:highlight>
                    <a:srgbClr val="FFFFFF"/>
                  </a:highlight>
                  <a:uFill>
                    <a:noFill/>
                  </a:uFill>
                  <a:latin typeface="Calibri"/>
                  <a:ea typeface="Calibri"/>
                  <a:cs typeface="Calibri"/>
                  <a:sym typeface="Calibri"/>
                  <a:hlinkClick r:id="rId5">
                    <a:extLst>
                      <a:ext uri="{A12FA001-AC4F-418D-AE19-62706E023703}">
                        <ahyp:hlinkClr val="tx"/>
                      </a:ext>
                    </a:extLst>
                  </a:hlinkClick>
                </a:rPr>
                <a:t>Zestimates</a:t>
              </a:r>
              <a:r>
                <a:rPr lang="en-US" sz="1550">
                  <a:solidFill>
                    <a:srgbClr val="1D2228"/>
                  </a:solidFill>
                  <a:highlight>
                    <a:srgbClr val="FFFFFF"/>
                  </a:highlight>
                  <a:latin typeface="Calibri"/>
                  <a:ea typeface="Calibri"/>
                  <a:cs typeface="Calibri"/>
                  <a:sym typeface="Calibri"/>
                </a:rPr>
                <a:t>, captures both the level and appreciation of home values across a wide variety of geographies and housing types.</a:t>
              </a:r>
              <a:endParaRPr sz="1550">
                <a:solidFill>
                  <a:srgbClr val="1D2228"/>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dk1"/>
                </a:buClr>
                <a:buSzPts val="1700"/>
                <a:buFont typeface="Avenir"/>
                <a:buNone/>
              </a:pPr>
              <a:r>
                <a:t/>
              </a:r>
              <a:endParaRPr sz="1550">
                <a:solidFill>
                  <a:srgbClr val="1D2228"/>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dk1"/>
                </a:buClr>
                <a:buSzPts val="1700"/>
                <a:buFont typeface="Avenir"/>
                <a:buNone/>
              </a:pPr>
              <a:r>
                <a:t/>
              </a:r>
              <a:endParaRPr sz="1450">
                <a:solidFill>
                  <a:srgbClr val="1D2228"/>
                </a:solidFill>
                <a:highlight>
                  <a:srgbClr val="FFFFFF"/>
                </a:highlight>
              </a:endParaRPr>
            </a:p>
            <a:p>
              <a:pPr indent="0" lvl="0" marL="0" marR="0" rtl="0" algn="l">
                <a:lnSpc>
                  <a:spcPct val="90000"/>
                </a:lnSpc>
                <a:spcBef>
                  <a:spcPts val="0"/>
                </a:spcBef>
                <a:spcAft>
                  <a:spcPts val="0"/>
                </a:spcAft>
                <a:buClr>
                  <a:schemeClr val="dk1"/>
                </a:buClr>
                <a:buSzPts val="1700"/>
                <a:buFont typeface="Avenir"/>
                <a:buNone/>
              </a:pPr>
              <a:r>
                <a:t/>
              </a:r>
              <a:endParaRPr sz="1450">
                <a:solidFill>
                  <a:srgbClr val="1D2228"/>
                </a:solidFill>
                <a:highlight>
                  <a:srgbClr val="FFFFFF"/>
                </a:highlight>
              </a:endParaRPr>
            </a:p>
          </p:txBody>
        </p:sp>
        <p:cxnSp>
          <p:nvCxnSpPr>
            <p:cNvPr id="458" name="Google Shape;458;p6"/>
            <p:cNvCxnSpPr/>
            <p:nvPr/>
          </p:nvCxnSpPr>
          <p:spPr>
            <a:xfrm>
              <a:off x="0" y="838811"/>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59" name="Google Shape;459;p6"/>
            <p:cNvSpPr/>
            <p:nvPr/>
          </p:nvSpPr>
          <p:spPr>
            <a:xfrm>
              <a:off x="0" y="838811"/>
              <a:ext cx="5458837" cy="8382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txBox="1"/>
            <p:nvPr/>
          </p:nvSpPr>
          <p:spPr>
            <a:xfrm>
              <a:off x="-1" y="850103"/>
              <a:ext cx="5458800" cy="815700"/>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Avenir"/>
                <a:buNone/>
              </a:pPr>
              <a:r>
                <a:t/>
              </a:r>
              <a:endParaRPr b="1" sz="1700">
                <a:solidFill>
                  <a:schemeClr val="dk1"/>
                </a:solidFill>
                <a:latin typeface="Avenir"/>
                <a:ea typeface="Avenir"/>
                <a:cs typeface="Avenir"/>
                <a:sym typeface="Avenir"/>
              </a:endParaRPr>
            </a:p>
            <a:p>
              <a:pPr indent="0" lvl="0" marL="0" marR="0" rtl="0" algn="l">
                <a:lnSpc>
                  <a:spcPct val="90000"/>
                </a:lnSpc>
                <a:spcBef>
                  <a:spcPts val="0"/>
                </a:spcBef>
                <a:spcAft>
                  <a:spcPts val="0"/>
                </a:spcAft>
                <a:buClr>
                  <a:schemeClr val="dk1"/>
                </a:buClr>
                <a:buSzPts val="1700"/>
                <a:buFont typeface="Avenir"/>
                <a:buNone/>
              </a:pPr>
              <a:r>
                <a:rPr b="1" lang="en-US" sz="1700">
                  <a:solidFill>
                    <a:schemeClr val="dk1"/>
                  </a:solidFill>
                  <a:latin typeface="Avenir"/>
                  <a:ea typeface="Avenir"/>
                  <a:cs typeface="Avenir"/>
                  <a:sym typeface="Avenir"/>
                </a:rPr>
                <a:t>Zillow Rent Index ZRI: </a:t>
              </a:r>
              <a:r>
                <a:rPr lang="en-US" sz="1600">
                  <a:solidFill>
                    <a:schemeClr val="dk1"/>
                  </a:solidFill>
                  <a:latin typeface="Avenir"/>
                  <a:ea typeface="Avenir"/>
                  <a:cs typeface="Avenir"/>
                  <a:sym typeface="Avenir"/>
                </a:rPr>
                <a:t>Adjusted measure of the median rent across a region and house type. </a:t>
              </a:r>
              <a:endParaRPr sz="1700">
                <a:solidFill>
                  <a:schemeClr val="dk1"/>
                </a:solidFill>
                <a:latin typeface="Avenir"/>
                <a:ea typeface="Avenir"/>
                <a:cs typeface="Avenir"/>
                <a:sym typeface="Avenir"/>
              </a:endParaRPr>
            </a:p>
          </p:txBody>
        </p:sp>
        <p:cxnSp>
          <p:nvCxnSpPr>
            <p:cNvPr id="461" name="Google Shape;461;p6"/>
            <p:cNvCxnSpPr/>
            <p:nvPr/>
          </p:nvCxnSpPr>
          <p:spPr>
            <a:xfrm>
              <a:off x="0" y="1677110"/>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62" name="Google Shape;462;p6"/>
            <p:cNvSpPr/>
            <p:nvPr/>
          </p:nvSpPr>
          <p:spPr>
            <a:xfrm>
              <a:off x="0" y="1677110"/>
              <a:ext cx="5458837" cy="8382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txBox="1"/>
            <p:nvPr/>
          </p:nvSpPr>
          <p:spPr>
            <a:xfrm>
              <a:off x="0" y="1677110"/>
              <a:ext cx="5458837" cy="838299"/>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Avenir"/>
                <a:buNone/>
              </a:pPr>
              <a:r>
                <a:t/>
              </a:r>
              <a:endParaRPr b="1" sz="1700">
                <a:solidFill>
                  <a:schemeClr val="dk1"/>
                </a:solidFill>
                <a:latin typeface="Avenir"/>
                <a:ea typeface="Avenir"/>
                <a:cs typeface="Avenir"/>
                <a:sym typeface="Avenir"/>
              </a:endParaRPr>
            </a:p>
            <a:p>
              <a:pPr indent="0" lvl="0" marL="0" marR="0" rtl="0" algn="l">
                <a:lnSpc>
                  <a:spcPct val="90000"/>
                </a:lnSpc>
                <a:spcBef>
                  <a:spcPts val="0"/>
                </a:spcBef>
                <a:spcAft>
                  <a:spcPts val="0"/>
                </a:spcAft>
                <a:buClr>
                  <a:schemeClr val="dk1"/>
                </a:buClr>
                <a:buSzPts val="1700"/>
                <a:buFont typeface="Avenir"/>
                <a:buNone/>
              </a:pPr>
              <a:r>
                <a:rPr b="1" lang="en-US" sz="1700">
                  <a:solidFill>
                    <a:schemeClr val="dk1"/>
                  </a:solidFill>
                  <a:latin typeface="Avenir"/>
                  <a:ea typeface="Avenir"/>
                  <a:cs typeface="Avenir"/>
                  <a:sym typeface="Avenir"/>
                </a:rPr>
                <a:t>Rent Listing Metrics</a:t>
              </a:r>
              <a:r>
                <a:rPr lang="en-US" sz="1700">
                  <a:solidFill>
                    <a:schemeClr val="dk1"/>
                  </a:solidFill>
                  <a:latin typeface="Avenir"/>
                  <a:ea typeface="Avenir"/>
                  <a:cs typeface="Avenir"/>
                  <a:sym typeface="Avenir"/>
                </a:rPr>
                <a:t>: </a:t>
              </a:r>
              <a:r>
                <a:rPr lang="en-US" sz="1600">
                  <a:solidFill>
                    <a:schemeClr val="dk1"/>
                  </a:solidFill>
                  <a:latin typeface="Avenir"/>
                  <a:ea typeface="Avenir"/>
                  <a:cs typeface="Avenir"/>
                  <a:sym typeface="Avenir"/>
                </a:rPr>
                <a:t>Median rents and prices for homes based on region and type and bedroom count</a:t>
              </a:r>
              <a:endParaRPr sz="1700">
                <a:solidFill>
                  <a:schemeClr val="dk1"/>
                </a:solidFill>
                <a:latin typeface="Avenir"/>
                <a:ea typeface="Avenir"/>
                <a:cs typeface="Avenir"/>
                <a:sym typeface="Avenir"/>
              </a:endParaRPr>
            </a:p>
          </p:txBody>
        </p:sp>
        <p:cxnSp>
          <p:nvCxnSpPr>
            <p:cNvPr id="464" name="Google Shape;464;p6"/>
            <p:cNvCxnSpPr/>
            <p:nvPr/>
          </p:nvCxnSpPr>
          <p:spPr>
            <a:xfrm>
              <a:off x="0" y="2515409"/>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65" name="Google Shape;465;p6"/>
            <p:cNvSpPr/>
            <p:nvPr/>
          </p:nvSpPr>
          <p:spPr>
            <a:xfrm>
              <a:off x="0" y="2515409"/>
              <a:ext cx="5458837" cy="8382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txBox="1"/>
            <p:nvPr/>
          </p:nvSpPr>
          <p:spPr>
            <a:xfrm>
              <a:off x="0" y="2515409"/>
              <a:ext cx="5458837" cy="838299"/>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Avenir"/>
                <a:buNone/>
              </a:pPr>
              <a:r>
                <a:rPr b="1" lang="en-US" sz="1700">
                  <a:solidFill>
                    <a:schemeClr val="dk1"/>
                  </a:solidFill>
                  <a:latin typeface="Avenir"/>
                  <a:ea typeface="Avenir"/>
                  <a:cs typeface="Avenir"/>
                  <a:sym typeface="Avenir"/>
                </a:rPr>
                <a:t>Inventory Metrics: </a:t>
              </a:r>
              <a:r>
                <a:rPr lang="en-US" sz="1600">
                  <a:solidFill>
                    <a:schemeClr val="dk1"/>
                  </a:solidFill>
                  <a:latin typeface="Avenir"/>
                  <a:ea typeface="Avenir"/>
                  <a:cs typeface="Avenir"/>
                  <a:sym typeface="Avenir"/>
                </a:rPr>
                <a:t>On-site data from Zillow which includes list prices, inventory, price cuts, and how long a post remained on Zillow before sale.</a:t>
              </a:r>
              <a:endParaRPr sz="1700">
                <a:solidFill>
                  <a:schemeClr val="dk1"/>
                </a:solidFill>
                <a:latin typeface="Avenir"/>
                <a:ea typeface="Avenir"/>
                <a:cs typeface="Avenir"/>
                <a:sym typeface="Avenir"/>
              </a:endParaRPr>
            </a:p>
          </p:txBody>
        </p:sp>
        <p:cxnSp>
          <p:nvCxnSpPr>
            <p:cNvPr id="467" name="Google Shape;467;p6"/>
            <p:cNvCxnSpPr/>
            <p:nvPr/>
          </p:nvCxnSpPr>
          <p:spPr>
            <a:xfrm>
              <a:off x="0" y="3353708"/>
              <a:ext cx="5458837" cy="0"/>
            </a:xfrm>
            <a:prstGeom prst="straightConnector1">
              <a:avLst/>
            </a:prstGeom>
            <a:solidFill>
              <a:srgbClr val="4E91EE"/>
            </a:solidFill>
            <a:ln cap="flat" cmpd="sng" w="12700">
              <a:solidFill>
                <a:srgbClr val="4E91EE"/>
              </a:solidFill>
              <a:prstDash val="solid"/>
              <a:miter lim="800000"/>
              <a:headEnd len="sm" w="sm" type="none"/>
              <a:tailEnd len="sm" w="sm" type="none"/>
            </a:ln>
          </p:spPr>
        </p:cxnSp>
        <p:sp>
          <p:nvSpPr>
            <p:cNvPr id="468" name="Google Shape;468;p6"/>
            <p:cNvSpPr/>
            <p:nvPr/>
          </p:nvSpPr>
          <p:spPr>
            <a:xfrm>
              <a:off x="0" y="3353708"/>
              <a:ext cx="5458837" cy="8382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txBox="1"/>
            <p:nvPr/>
          </p:nvSpPr>
          <p:spPr>
            <a:xfrm>
              <a:off x="0" y="3353708"/>
              <a:ext cx="5458837" cy="838299"/>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Avenir"/>
                <a:buNone/>
              </a:pPr>
              <a:r>
                <a:rPr b="1" lang="en-US" sz="1700">
                  <a:solidFill>
                    <a:schemeClr val="dk1"/>
                  </a:solidFill>
                  <a:latin typeface="Avenir"/>
                  <a:ea typeface="Avenir"/>
                  <a:cs typeface="Avenir"/>
                  <a:sym typeface="Avenir"/>
                </a:rPr>
                <a:t>Homes Listing Metric</a:t>
              </a:r>
              <a:r>
                <a:rPr lang="en-US" sz="1700">
                  <a:solidFill>
                    <a:schemeClr val="dk1"/>
                  </a:solidFill>
                  <a:latin typeface="Avenir"/>
                  <a:ea typeface="Avenir"/>
                  <a:cs typeface="Avenir"/>
                  <a:sym typeface="Avenir"/>
                </a:rPr>
                <a:t>: </a:t>
              </a:r>
              <a:r>
                <a:rPr lang="en-US" sz="1600">
                  <a:solidFill>
                    <a:schemeClr val="dk1"/>
                  </a:solidFill>
                  <a:latin typeface="Avenir"/>
                  <a:ea typeface="Avenir"/>
                  <a:cs typeface="Avenir"/>
                  <a:sym typeface="Avenir"/>
                </a:rPr>
                <a:t>Median Listing prices for Data on the sell price of homes based on housing type. </a:t>
              </a:r>
              <a:endParaRPr sz="1700">
                <a:solidFill>
                  <a:schemeClr val="dk1"/>
                </a:solidFill>
                <a:latin typeface="Avenir"/>
                <a:ea typeface="Avenir"/>
                <a:cs typeface="Avenir"/>
                <a:sym typeface="Avenir"/>
              </a:endParaRPr>
            </a:p>
          </p:txBody>
        </p:sp>
      </p:grpSp>
      <p:sp>
        <p:nvSpPr>
          <p:cNvPr id="470" name="Google Shape;47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53"/>
                                        </p:tgtEl>
                                        <p:attrNameLst>
                                          <p:attrName>style.visibility</p:attrName>
                                        </p:attrNameLst>
                                      </p:cBhvr>
                                      <p:to>
                                        <p:strVal val="visible"/>
                                      </p:to>
                                    </p:set>
                                    <p:animEffect filter="fade" transition="in">
                                      <p:cBhvr>
                                        <p:cTn dur="7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7"/>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76" name="Google Shape;476;p7"/>
          <p:cNvSpPr/>
          <p:nvPr/>
        </p:nvSpPr>
        <p:spPr>
          <a:xfrm flipH="1">
            <a:off x="555710" y="106482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77" name="Google Shape;477;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78" name="Google Shape;478;p7"/>
          <p:cNvSpPr/>
          <p:nvPr/>
        </p:nvSpPr>
        <p:spPr>
          <a:xfrm>
            <a:off x="8660343" y="193505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venir"/>
              <a:buNone/>
            </a:pPr>
            <a:r>
              <a:t/>
            </a:r>
            <a:endParaRPr b="0" i="0" sz="1800" u="none" cap="none" strike="noStrike">
              <a:solidFill>
                <a:srgbClr val="000000"/>
              </a:solidFill>
              <a:latin typeface="Calibri"/>
              <a:ea typeface="Calibri"/>
              <a:cs typeface="Calibri"/>
              <a:sym typeface="Calibri"/>
            </a:endParaRPr>
          </a:p>
        </p:txBody>
      </p:sp>
      <p:sp>
        <p:nvSpPr>
          <p:cNvPr id="479" name="Google Shape;479;p7"/>
          <p:cNvSpPr txBox="1"/>
          <p:nvPr>
            <p:ph type="title"/>
          </p:nvPr>
        </p:nvSpPr>
        <p:spPr>
          <a:xfrm>
            <a:off x="6096000" y="2337916"/>
            <a:ext cx="5452532" cy="23876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6000"/>
              <a:buFont typeface="Twentieth Century"/>
              <a:buNone/>
            </a:pPr>
            <a:r>
              <a:rPr lang="en-US">
                <a:solidFill>
                  <a:schemeClr val="dk1"/>
                </a:solidFill>
                <a:latin typeface="Twentieth Century"/>
                <a:ea typeface="Twentieth Century"/>
                <a:cs typeface="Twentieth Century"/>
                <a:sym typeface="Twentieth Century"/>
              </a:rPr>
              <a:t>EDA and Data Visualization</a:t>
            </a:r>
            <a:endParaRPr/>
          </a:p>
        </p:txBody>
      </p:sp>
      <p:sp>
        <p:nvSpPr>
          <p:cNvPr id="480" name="Google Shape;480;p7"/>
          <p:cNvSpPr txBox="1"/>
          <p:nvPr>
            <p:ph idx="1" type="body"/>
          </p:nvPr>
        </p:nvSpPr>
        <p:spPr>
          <a:xfrm>
            <a:off x="6096000" y="4817590"/>
            <a:ext cx="5452532" cy="141199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solidFill>
                  <a:schemeClr val="dk1"/>
                </a:solidFill>
                <a:latin typeface="Avenir"/>
                <a:ea typeface="Avenir"/>
                <a:cs typeface="Avenir"/>
                <a:sym typeface="Avenir"/>
              </a:rPr>
              <a:t>Shreyashi Mukhopadhyay</a:t>
            </a:r>
            <a:endParaRPr/>
          </a:p>
          <a:p>
            <a:pPr indent="0" lvl="0" marL="0" rtl="0" algn="r">
              <a:lnSpc>
                <a:spcPct val="90000"/>
              </a:lnSpc>
              <a:spcBef>
                <a:spcPts val="1000"/>
              </a:spcBef>
              <a:spcAft>
                <a:spcPts val="0"/>
              </a:spcAft>
              <a:buClr>
                <a:schemeClr val="lt1"/>
              </a:buClr>
              <a:buSzPts val="2400"/>
              <a:buNone/>
            </a:pPr>
            <a:r>
              <a:t/>
            </a:r>
            <a:endParaRPr>
              <a:solidFill>
                <a:schemeClr val="dk1"/>
              </a:solidFill>
              <a:latin typeface="Avenir"/>
              <a:ea typeface="Avenir"/>
              <a:cs typeface="Avenir"/>
              <a:sym typeface="Avenir"/>
            </a:endParaRPr>
          </a:p>
        </p:txBody>
      </p:sp>
      <p:pic>
        <p:nvPicPr>
          <p:cNvPr descr="Logo, company name&#10;&#10;Description automatically generated" id="481" name="Google Shape;481;p7"/>
          <p:cNvPicPr preferRelativeResize="0"/>
          <p:nvPr/>
        </p:nvPicPr>
        <p:blipFill rotWithShape="1">
          <a:blip r:embed="rId3">
            <a:alphaModFix/>
          </a:blip>
          <a:srcRect b="0" l="0" r="0" t="0"/>
          <a:stretch/>
        </p:blipFill>
        <p:spPr>
          <a:xfrm>
            <a:off x="838199" y="606711"/>
            <a:ext cx="4936066" cy="2742258"/>
          </a:xfrm>
          <a:custGeom>
            <a:rect b="b" l="l" r="r" t="t"/>
            <a:pathLst>
              <a:path extrusionOk="0" h="5347063" w="4579832">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ln>
            <a:noFill/>
          </a:ln>
        </p:spPr>
      </p:pic>
      <p:sp>
        <p:nvSpPr>
          <p:cNvPr id="482" name="Google Shape;482;p7"/>
          <p:cNvSpPr/>
          <p:nvPr/>
        </p:nvSpPr>
        <p:spPr>
          <a:xfrm>
            <a:off x="554676" y="370764"/>
            <a:ext cx="734141" cy="734141"/>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pic>
        <p:nvPicPr>
          <p:cNvPr descr="Logo, company name&#10;&#10;Description automatically generated" id="488" name="Google Shape;488;p8"/>
          <p:cNvPicPr preferRelativeResize="0"/>
          <p:nvPr/>
        </p:nvPicPr>
        <p:blipFill rotWithShape="1">
          <a:blip r:embed="rId3">
            <a:alphaModFix/>
          </a:blip>
          <a:srcRect b="0" l="0" r="0" t="0"/>
          <a:stretch/>
        </p:blipFill>
        <p:spPr>
          <a:xfrm>
            <a:off x="10542137" y="373223"/>
            <a:ext cx="1641987" cy="912215"/>
          </a:xfrm>
          <a:custGeom>
            <a:rect b="b" l="l" r="r" t="t"/>
            <a:pathLst>
              <a:path extrusionOk="0" h="4048125" w="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a:noFill/>
          <a:ln>
            <a:noFill/>
          </a:ln>
        </p:spPr>
      </p:pic>
      <p:sp>
        <p:nvSpPr>
          <p:cNvPr id="489" name="Google Shape;489;p8"/>
          <p:cNvSpPr txBox="1"/>
          <p:nvPr/>
        </p:nvSpPr>
        <p:spPr>
          <a:xfrm>
            <a:off x="186611" y="177282"/>
            <a:ext cx="73898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wentieth Century"/>
                <a:ea typeface="Twentieth Century"/>
                <a:cs typeface="Twentieth Century"/>
                <a:sym typeface="Twentieth Century"/>
              </a:rPr>
              <a:t>Sale price and Rental price for All Homes</a:t>
            </a:r>
            <a:endParaRPr/>
          </a:p>
        </p:txBody>
      </p:sp>
      <p:pic>
        <p:nvPicPr>
          <p:cNvPr id="490" name="Google Shape;490;p8"/>
          <p:cNvPicPr preferRelativeResize="0"/>
          <p:nvPr/>
        </p:nvPicPr>
        <p:blipFill rotWithShape="1">
          <a:blip r:embed="rId4">
            <a:alphaModFix/>
          </a:blip>
          <a:srcRect b="0" l="0" r="10550" t="0"/>
          <a:stretch/>
        </p:blipFill>
        <p:spPr>
          <a:xfrm>
            <a:off x="0" y="2031911"/>
            <a:ext cx="6033790" cy="4162972"/>
          </a:xfrm>
          <a:prstGeom prst="rect">
            <a:avLst/>
          </a:prstGeom>
          <a:noFill/>
          <a:ln>
            <a:noFill/>
          </a:ln>
        </p:spPr>
      </p:pic>
      <p:pic>
        <p:nvPicPr>
          <p:cNvPr id="491" name="Google Shape;491;p8"/>
          <p:cNvPicPr preferRelativeResize="0"/>
          <p:nvPr/>
        </p:nvPicPr>
        <p:blipFill rotWithShape="1">
          <a:blip r:embed="rId5">
            <a:alphaModFix/>
          </a:blip>
          <a:srcRect b="646" l="0" r="14059" t="0"/>
          <a:stretch/>
        </p:blipFill>
        <p:spPr>
          <a:xfrm>
            <a:off x="5940413" y="1996760"/>
            <a:ext cx="6243711" cy="445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BEA"/>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apesVTI">
  <a:themeElements>
    <a:clrScheme name="Shapes">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hapesVTI">
  <a:themeElements>
    <a:clrScheme name="Shapes">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2022-04-13T18:05:51Z</dcterms:created>
  <dc:creator>Shreyashi Mukhopadhyay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